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oboto Mono Medium"/>
      <p:regular r:id="rId65"/>
      <p:bold r:id="rId66"/>
      <p:italic r:id="rId67"/>
      <p:boldItalic r:id="rId68"/>
    </p:embeddedFont>
    <p:embeddedFont>
      <p:font typeface="Roboto"/>
      <p:regular r:id="rId69"/>
      <p:bold r:id="rId70"/>
      <p:italic r:id="rId71"/>
      <p:boldItalic r:id="rId72"/>
    </p:embeddedFont>
    <p:embeddedFont>
      <p:font typeface="Google Sans"/>
      <p:regular r:id="rId73"/>
      <p:bold r:id="rId74"/>
      <p:italic r:id="rId75"/>
      <p:boldItalic r:id="rId76"/>
    </p:embeddedFont>
    <p:embeddedFont>
      <p:font typeface="Google Sans Medium"/>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7.xml"/><Relationship Id="rId86" Type="http://schemas.openxmlformats.org/officeDocument/2006/relationships/font" Target="fonts/RobotoMono-bold.fntdata"/><Relationship Id="rId41" Type="http://schemas.openxmlformats.org/officeDocument/2006/relationships/slide" Target="slides/slide36.xml"/><Relationship Id="rId85" Type="http://schemas.openxmlformats.org/officeDocument/2006/relationships/font" Target="fonts/RobotoMono-regular.fntdata"/><Relationship Id="rId44" Type="http://schemas.openxmlformats.org/officeDocument/2006/relationships/slide" Target="slides/slide39.xml"/><Relationship Id="rId88" Type="http://schemas.openxmlformats.org/officeDocument/2006/relationships/font" Target="fonts/RobotoMono-boldItalic.fntdata"/><Relationship Id="rId43" Type="http://schemas.openxmlformats.org/officeDocument/2006/relationships/slide" Target="slides/slide38.xml"/><Relationship Id="rId87" Type="http://schemas.openxmlformats.org/officeDocument/2006/relationships/font" Target="fonts/RobotoMono-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GoogleSansMedium-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GoogleSans-italic.fntdata"/><Relationship Id="rId30" Type="http://schemas.openxmlformats.org/officeDocument/2006/relationships/slide" Target="slides/slide25.xml"/><Relationship Id="rId74" Type="http://schemas.openxmlformats.org/officeDocument/2006/relationships/font" Target="fonts/GoogleSans-bold.fntdata"/><Relationship Id="rId33" Type="http://schemas.openxmlformats.org/officeDocument/2006/relationships/slide" Target="slides/slide28.xml"/><Relationship Id="rId77" Type="http://schemas.openxmlformats.org/officeDocument/2006/relationships/font" Target="fonts/GoogleSansMedium-regular.fntdata"/><Relationship Id="rId32" Type="http://schemas.openxmlformats.org/officeDocument/2006/relationships/slide" Target="slides/slide27.xml"/><Relationship Id="rId76" Type="http://schemas.openxmlformats.org/officeDocument/2006/relationships/font" Target="fonts/GoogleSans-boldItalic.fntdata"/><Relationship Id="rId35" Type="http://schemas.openxmlformats.org/officeDocument/2006/relationships/slide" Target="slides/slide30.xml"/><Relationship Id="rId79" Type="http://schemas.openxmlformats.org/officeDocument/2006/relationships/font" Target="fonts/GoogleSansMedium-italic.fntdata"/><Relationship Id="rId34" Type="http://schemas.openxmlformats.org/officeDocument/2006/relationships/slide" Target="slides/slide29.xml"/><Relationship Id="rId78" Type="http://schemas.openxmlformats.org/officeDocument/2006/relationships/font" Target="fonts/GoogleSansMedium-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MonoMedium-bold.fntdata"/><Relationship Id="rId21" Type="http://schemas.openxmlformats.org/officeDocument/2006/relationships/slide" Target="slides/slide16.xml"/><Relationship Id="rId65" Type="http://schemas.openxmlformats.org/officeDocument/2006/relationships/font" Target="fonts/RobotoMonoMedium-regular.fntdata"/><Relationship Id="rId24" Type="http://schemas.openxmlformats.org/officeDocument/2006/relationships/slide" Target="slides/slide19.xml"/><Relationship Id="rId68" Type="http://schemas.openxmlformats.org/officeDocument/2006/relationships/font" Target="fonts/RobotoMonoMedium-boldItalic.fntdata"/><Relationship Id="rId23" Type="http://schemas.openxmlformats.org/officeDocument/2006/relationships/slide" Target="slides/slide18.xml"/><Relationship Id="rId67" Type="http://schemas.openxmlformats.org/officeDocument/2006/relationships/font" Target="fonts/RobotoMonoMedium-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b086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b086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e985ff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4e985ff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a:t>
            </a:r>
            <a:r>
              <a:rPr lang="en" sz="1300"/>
              <a:t>example</a:t>
            </a:r>
            <a:r>
              <a:rPr lang="en" sz="1300"/>
              <a:t>, here’s the display in a notebook for a 4x2 sharding.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5530ec17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5530ec17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the JAX tools aren't enough, or you just want the familiarity of </a:t>
            </a:r>
            <a:r>
              <a:rPr lang="en" sz="1300">
                <a:latin typeface="Roboto Mono Medium"/>
                <a:ea typeface="Roboto Mono Medium"/>
                <a:cs typeface="Roboto Mono Medium"/>
                <a:sym typeface="Roboto Mono Medium"/>
              </a:rPr>
              <a:t>pdb</a:t>
            </a:r>
            <a:r>
              <a:rPr lang="en" sz="1300"/>
              <a:t>? JAX provides an 'escape hatch': </a:t>
            </a:r>
            <a:r>
              <a:rPr lang="en" sz="1300">
                <a:latin typeface="Roboto Mono Medium"/>
                <a:ea typeface="Roboto Mono Medium"/>
                <a:cs typeface="Roboto Mono Medium"/>
                <a:sym typeface="Roboto Mono Medium"/>
              </a:rPr>
              <a:t>jax.disable_jit()</a:t>
            </a:r>
            <a:r>
              <a:rPr lang="en" sz="1300"/>
              <a:t>. This tells JAX to run the code eagerly, like PyTorch. Inside a </a:t>
            </a:r>
            <a:r>
              <a:rPr lang="en" sz="1300">
                <a:latin typeface="Roboto Mono Medium"/>
                <a:ea typeface="Roboto Mono Medium"/>
                <a:cs typeface="Roboto Mono Medium"/>
                <a:sym typeface="Roboto Mono Medium"/>
              </a:rPr>
              <a:t>disable_jit</a:t>
            </a:r>
            <a:r>
              <a:rPr lang="en" sz="1300"/>
              <a:t> block, your regular </a:t>
            </a:r>
            <a:r>
              <a:rPr lang="en" sz="1300">
                <a:latin typeface="Roboto Mono Medium"/>
                <a:ea typeface="Roboto Mono Medium"/>
                <a:cs typeface="Roboto Mono Medium"/>
                <a:sym typeface="Roboto Mono Medium"/>
              </a:rPr>
              <a:t>print</a:t>
            </a:r>
            <a:r>
              <a:rPr lang="en" sz="1300"/>
              <a:t> statements and </a:t>
            </a:r>
            <a:r>
              <a:rPr lang="en" sz="1300">
                <a:latin typeface="Roboto Mono Medium"/>
                <a:ea typeface="Roboto Mono Medium"/>
                <a:cs typeface="Roboto Mono Medium"/>
                <a:sym typeface="Roboto Mono Medium"/>
              </a:rPr>
              <a:t>pdb.set_trace()</a:t>
            </a:r>
            <a:r>
              <a:rPr lang="en" sz="1300"/>
              <a:t> calls will work exactly as you expect, and it even enables you to use IDE debuggers like the VS Code debugger.</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4e985ff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4e985ff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disable jit() in three ways, using either a context manager, or globally, or with an environment variable.  </a:t>
            </a:r>
            <a:r>
              <a:rPr lang="en" sz="1300">
                <a:solidFill>
                  <a:schemeClr val="dk1"/>
                </a:solidFill>
              </a:rPr>
              <a:t>But be warned: this turns off JIT optimizations, so your code will run much slower. It's a powerful debugging tool, but use it temporarily and remember to remove it for performance.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4e985ff5f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4e985ff5f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code example shows how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becomes effective within the </a:t>
            </a:r>
            <a:r>
              <a:rPr lang="en" sz="1300">
                <a:solidFill>
                  <a:schemeClr val="dk1"/>
                </a:solidFill>
                <a:latin typeface="Roboto Mono Medium"/>
                <a:ea typeface="Roboto Mono Medium"/>
                <a:cs typeface="Roboto Mono Medium"/>
                <a:sym typeface="Roboto Mono Medium"/>
              </a:rPr>
              <a:t>with</a:t>
            </a:r>
            <a:r>
              <a:rPr lang="en" sz="1300">
                <a:solidFill>
                  <a:schemeClr val="dk1"/>
                </a:solidFill>
              </a:rPr>
              <a:t> block.</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4b911c9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4b911c91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some limits on how deep you can go into transformed functions, even with </a:t>
            </a:r>
            <a:r>
              <a:rPr lang="en" sz="1300">
                <a:latin typeface="Roboto Mono Medium"/>
                <a:ea typeface="Roboto Mono Medium"/>
                <a:cs typeface="Roboto Mono Medium"/>
                <a:sym typeface="Roboto Mono Medium"/>
              </a:rPr>
              <a:t>jax.disable_jit()</a:t>
            </a:r>
            <a:r>
              <a:rPr lang="en" sz="1300"/>
              <a:t>.  If you’re using transformations like </a:t>
            </a:r>
            <a:r>
              <a:rPr lang="en" sz="1300">
                <a:latin typeface="Roboto Mono Medium"/>
                <a:ea typeface="Roboto Mono Medium"/>
                <a:cs typeface="Roboto Mono Medium"/>
                <a:sym typeface="Roboto Mono Medium"/>
              </a:rPr>
              <a:t>jax.vmap</a:t>
            </a:r>
            <a:r>
              <a:rPr lang="en" sz="1300"/>
              <a:t> or </a:t>
            </a:r>
            <a:r>
              <a:rPr lang="en" sz="1300">
                <a:latin typeface="Roboto Mono Medium"/>
                <a:ea typeface="Roboto Mono Medium"/>
                <a:cs typeface="Roboto Mono Medium"/>
                <a:sym typeface="Roboto Mono Medium"/>
              </a:rPr>
              <a:t>jax.scan</a:t>
            </a:r>
            <a:r>
              <a:rPr lang="en" sz="1300"/>
              <a:t> you won’t be able to go all the way into the vectorized or scanned executions.  However, you can still use tools like NNX’s </a:t>
            </a:r>
            <a:r>
              <a:rPr lang="en" sz="1300">
                <a:latin typeface="Roboto Mono Medium"/>
                <a:ea typeface="Roboto Mono Medium"/>
                <a:cs typeface="Roboto Mono Medium"/>
                <a:sym typeface="Roboto Mono Medium"/>
              </a:rPr>
              <a:t>sow</a:t>
            </a:r>
            <a:r>
              <a:rPr lang="en" sz="1300"/>
              <a:t> to capture intermediates for example.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4ec0b3ad7c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4ec0b3ad7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Tracking down the source of 'Not a Number' or </a:t>
            </a:r>
            <a:r>
              <a:rPr lang="en" sz="1300">
                <a:latin typeface="Roboto Mono Medium"/>
                <a:ea typeface="Roboto Mono Medium"/>
                <a:cs typeface="Roboto Mono Medium"/>
                <a:sym typeface="Roboto Mono Medium"/>
              </a:rPr>
              <a:t>NaN</a:t>
            </a:r>
            <a:r>
              <a:rPr lang="en" sz="1300"/>
              <a:t> values inside complex, JIT-compiled functions is a common headache. JAX offers a helpful flag called </a:t>
            </a:r>
            <a:r>
              <a:rPr lang="en" sz="1300">
                <a:latin typeface="Roboto Mono Medium"/>
                <a:ea typeface="Roboto Mono Medium"/>
                <a:cs typeface="Roboto Mono Medium"/>
                <a:sym typeface="Roboto Mono Medium"/>
              </a:rPr>
              <a:t>jax_debug_nans</a:t>
            </a:r>
            <a:r>
              <a:rPr lang="en" sz="1300"/>
              <a:t>. You can enable it via </a:t>
            </a:r>
            <a:r>
              <a:rPr lang="en" sz="1300">
                <a:latin typeface="Roboto Mono Medium"/>
                <a:ea typeface="Roboto Mono Medium"/>
                <a:cs typeface="Roboto Mono Medium"/>
                <a:sym typeface="Roboto Mono Medium"/>
              </a:rPr>
              <a:t>jax.config.update</a:t>
            </a:r>
            <a:r>
              <a:rPr lang="en" sz="1300"/>
              <a:t> or an environment variable.</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911c91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911c91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active, JAX watches the outputs of operations inside JIT. If it spots a </a:t>
            </a:r>
            <a:r>
              <a:rPr lang="en" sz="1300">
                <a:latin typeface="Roboto Mono Medium"/>
                <a:ea typeface="Roboto Mono Medium"/>
                <a:cs typeface="Roboto Mono Medium"/>
                <a:sym typeface="Roboto Mono Medium"/>
              </a:rPr>
              <a:t>NaN</a:t>
            </a:r>
            <a:r>
              <a:rPr lang="en" sz="1300"/>
              <a:t>, it automatically re-runs that part of the code eagerly – step-by-step – until it finds the exact primitive operation that produced the </a:t>
            </a:r>
            <a:r>
              <a:rPr lang="en" sz="1300">
                <a:latin typeface="Roboto Mono Medium"/>
                <a:ea typeface="Roboto Mono Medium"/>
                <a:cs typeface="Roboto Mono Medium"/>
                <a:sym typeface="Roboto Mono Medium"/>
              </a:rPr>
              <a:t>NaN</a:t>
            </a:r>
            <a:r>
              <a:rPr lang="en" sz="1300"/>
              <a:t>, and then it raises an error pointing right at it. This saves a lot of manual searching.</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4b911c91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4b911c91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be aware it adds overhead, so it slows things down, and it has some limitations like not working with </a:t>
            </a:r>
            <a:r>
              <a:rPr lang="en" sz="1300">
                <a:latin typeface="Roboto Mono Medium"/>
                <a:ea typeface="Roboto Mono Medium"/>
                <a:cs typeface="Roboto Mono Medium"/>
                <a:sym typeface="Roboto Mono Medium"/>
              </a:rPr>
              <a:t>shard_map</a:t>
            </a:r>
            <a:r>
              <a:rPr lang="en" sz="1300"/>
              <a:t>. Use it when you suspect </a:t>
            </a:r>
            <a:r>
              <a:rPr lang="en" sz="1300">
                <a:latin typeface="Roboto Mono Medium"/>
                <a:ea typeface="Roboto Mono Medium"/>
                <a:cs typeface="Roboto Mono Medium"/>
                <a:sym typeface="Roboto Mono Medium"/>
              </a:rPr>
              <a:t>NaNs</a:t>
            </a:r>
            <a:r>
              <a:rPr lang="en" sz="1300"/>
              <a:t>, then turn it off.</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4e985ff5f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4e985ff5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e985ff5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e985ff5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aims to make models easier to understand. The key tool here is </a:t>
            </a:r>
            <a:r>
              <a:rPr lang="en" sz="1300">
                <a:latin typeface="Roboto Mono Medium"/>
                <a:ea typeface="Roboto Mono Medium"/>
                <a:cs typeface="Roboto Mono Medium"/>
                <a:sym typeface="Roboto Mono Medium"/>
              </a:rPr>
              <a:t>nnx.display()</a:t>
            </a:r>
            <a:r>
              <a:rPr lang="en" sz="1300"/>
              <a:t>. Use it on your NNX models, layers, or optimizers. It gives you a snapshot of the object's structure, including parameters and any state variables, showing their names, types, shapes, and current values.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know debugging is crucial. JAX and Flax NNX offer amazing performance and a clean API, but debugging can feel different due to JAX's compilation model. Today, we'll bridge the gap, exploring how to debug JAX and NNX effectively, relating techniques back to your PyTorch experience. We'll focus specifically on the newer Flax NNX API.</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e985ff5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e985ff5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in a notebook and have treescope installed, you get a nice interactive tree. This is great for verifying your model architecture, checking initialization, or inspecting optimizer state, much like printing a PyTorch model, but often richer.</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4ec0b3ad7c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4ec0b3ad7c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4ec0b3ad7c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4ec0b3ad7c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another useful feature within Flax's NNX module system: </a:t>
            </a:r>
            <a:r>
              <a:rPr lang="en" sz="1300">
                <a:latin typeface="Roboto Mono Medium"/>
                <a:ea typeface="Roboto Mono Medium"/>
                <a:cs typeface="Roboto Mono Medium"/>
                <a:sym typeface="Roboto Mono Medium"/>
              </a:rPr>
              <a:t>Module.sow()</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what exactly is </a:t>
            </a:r>
            <a:r>
              <a:rPr lang="en" sz="1300">
                <a:latin typeface="Roboto Mono Medium"/>
                <a:ea typeface="Roboto Mono Medium"/>
                <a:cs typeface="Roboto Mono Medium"/>
                <a:sym typeface="Roboto Mono Medium"/>
              </a:rPr>
              <a:t>Module.sow()</a:t>
            </a:r>
            <a:r>
              <a:rPr lang="en" sz="1300"/>
              <a:t>? At its core, it's a method built into </a:t>
            </a:r>
            <a:r>
              <a:rPr lang="en" sz="1300">
                <a:latin typeface="Roboto Mono Medium"/>
                <a:ea typeface="Roboto Mono Medium"/>
                <a:cs typeface="Roboto Mono Medium"/>
                <a:sym typeface="Roboto Mono Medium"/>
              </a:rPr>
              <a:t>flax.nnx.Module</a:t>
            </a:r>
            <a:r>
              <a:rPr lang="en" sz="1300"/>
              <a:t> specifically designed to let you capture and store intermediate values that get computed while your model is running its forward pass. Think of things like the outputs of specific layers or other internal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is this useful? Well, it significantly simplifies the process of tracking these internal computations. Instead of manually creating and passing dictionaries or other data structures through your entire model's call stack just to grab a value somewhere in the middle, sow provides a direct way to 'plant' or 'sow' that value right where it's generated.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makes it incredibly handy for several tasks: debugging your model's behavior by inspecting internal states, visualizing the outputs of intermediate layers to understand what the model is learning, or even implementing more complex, custom loss functions that rely on these internal activation values.</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4ec0b3ad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4ec0b3ad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at how you actually use it. The basic signature involves a few key arguments. First,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this tells sow how to categorize the value you're saving, often using something like </a:t>
            </a:r>
            <a:r>
              <a:rPr lang="en" sz="1300">
                <a:solidFill>
                  <a:schemeClr val="dk1"/>
                </a:solidFill>
                <a:latin typeface="Roboto Mono Medium"/>
                <a:ea typeface="Roboto Mono Medium"/>
                <a:cs typeface="Roboto Mono Medium"/>
                <a:sym typeface="Roboto Mono Medium"/>
              </a:rPr>
              <a:t>nnx.Intermediate</a:t>
            </a:r>
            <a:r>
              <a:rPr lang="en" sz="1300">
                <a:solidFill>
                  <a:schemeClr val="dk1"/>
                </a:solidFill>
              </a:rPr>
              <a:t>. This typing helps later when you want to filter or retrieve specific kinds of saved values. Second, </a:t>
            </a:r>
            <a:r>
              <a:rPr lang="en" sz="1300">
                <a:solidFill>
                  <a:schemeClr val="dk1"/>
                </a:solidFill>
                <a:latin typeface="Roboto Mono Medium"/>
                <a:ea typeface="Roboto Mono Medium"/>
                <a:cs typeface="Roboto Mono Medium"/>
                <a:sym typeface="Roboto Mono Medium"/>
              </a:rPr>
              <a:t>name:</a:t>
            </a:r>
            <a:r>
              <a:rPr lang="en" sz="1300">
                <a:solidFill>
                  <a:schemeClr val="dk1"/>
                </a:solidFill>
              </a:rPr>
              <a:t> this is simply a string that defines the attribute name under which the value will be stored directly on your module instance. Third,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the actual data – typically a JAX array, but it can be other Python objects too – that you want to save.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There are also optional arguments,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which allow for more customized behavior when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for the same named value.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4ec0b3ad7c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4ec0b3ad7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Alright, let's see sow in action with a simple example. Here we have a basic </a:t>
            </a:r>
            <a:r>
              <a:rPr lang="en" sz="1300">
                <a:latin typeface="Roboto Mono Medium"/>
                <a:ea typeface="Roboto Mono Medium"/>
                <a:cs typeface="Roboto Mono Medium"/>
                <a:sym typeface="Roboto Mono Medium"/>
              </a:rPr>
              <a:t>SimpleModel</a:t>
            </a:r>
            <a:r>
              <a:rPr lang="en" sz="1300"/>
              <a:t> with a single dense layer. Inside the </a:t>
            </a:r>
            <a:r>
              <a:rPr lang="en" sz="1300">
                <a:latin typeface="Roboto Mono Medium"/>
                <a:ea typeface="Roboto Mono Medium"/>
                <a:cs typeface="Roboto Mono Medium"/>
                <a:sym typeface="Roboto Mono Medium"/>
              </a:rPr>
              <a:t>__call__</a:t>
            </a:r>
            <a:r>
              <a:rPr lang="en" sz="1300"/>
              <a:t> method, after applying the dense layer, we use </a:t>
            </a:r>
            <a:r>
              <a:rPr lang="en" sz="1300">
                <a:latin typeface="Roboto Mono Medium"/>
                <a:ea typeface="Roboto Mono Medium"/>
                <a:cs typeface="Roboto Mono Medium"/>
                <a:sym typeface="Roboto Mono Medium"/>
              </a:rPr>
              <a:t>self.sow()</a:t>
            </a:r>
            <a:r>
              <a:rPr lang="en" sz="1300"/>
              <a:t>. We specify </a:t>
            </a:r>
            <a:r>
              <a:rPr lang="en" sz="1300">
                <a:latin typeface="Roboto Mono Medium"/>
                <a:ea typeface="Roboto Mono Medium"/>
                <a:cs typeface="Roboto Mono Medium"/>
                <a:sym typeface="Roboto Mono Medium"/>
              </a:rPr>
              <a:t>nnx.Intermediate</a:t>
            </a:r>
            <a:r>
              <a:rPr lang="en" sz="1300"/>
              <a:t> as the type, give it the name </a:t>
            </a:r>
            <a:r>
              <a:rPr lang="en" sz="1300">
                <a:latin typeface="Roboto Mono Medium"/>
                <a:ea typeface="Roboto Mono Medium"/>
                <a:cs typeface="Roboto Mono Medium"/>
                <a:sym typeface="Roboto Mono Medium"/>
              </a:rPr>
              <a:t>'dense_output'</a:t>
            </a:r>
            <a:r>
              <a:rPr lang="en" sz="1300"/>
              <a:t>, and pass the layer's output </a:t>
            </a:r>
            <a:r>
              <a:rPr lang="en" sz="1300">
                <a:latin typeface="Roboto Mono Medium"/>
                <a:ea typeface="Roboto Mono Medium"/>
                <a:cs typeface="Roboto Mono Medium"/>
                <a:sym typeface="Roboto Mono Medium"/>
              </a:rPr>
              <a:t>x</a:t>
            </a:r>
            <a:r>
              <a:rPr lang="en" sz="1300"/>
              <a:t> as the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After we instantiate the model and run it with some input, how do we get that value back? As mentioned, </a:t>
            </a:r>
            <a:r>
              <a:rPr lang="en" sz="1300">
                <a:latin typeface="Roboto Mono Medium"/>
                <a:ea typeface="Roboto Mono Medium"/>
                <a:cs typeface="Roboto Mono Medium"/>
                <a:sym typeface="Roboto Mono Medium"/>
              </a:rPr>
              <a:t>sow</a:t>
            </a:r>
            <a:r>
              <a:rPr lang="en" sz="1300"/>
              <a:t> stores the value as an attribute on the module instance itself, using the name we provided. So, we can access it directly via </a:t>
            </a:r>
            <a:r>
              <a:rPr lang="en" sz="1300">
                <a:latin typeface="Roboto Mono Medium"/>
                <a:ea typeface="Roboto Mono Medium"/>
                <a:cs typeface="Roboto Mono Medium"/>
                <a:sym typeface="Roboto Mono Medium"/>
              </a:rPr>
              <a:t>model.dense_output</a:t>
            </a:r>
            <a:r>
              <a:rPr lang="en" sz="1300"/>
              <a:t>. Importantly, the actual data is held within the </a:t>
            </a:r>
            <a:r>
              <a:rPr lang="en" sz="1300">
                <a:latin typeface="Roboto Mono Medium"/>
                <a:ea typeface="Roboto Mono Medium"/>
                <a:cs typeface="Roboto Mono Medium"/>
                <a:sym typeface="Roboto Mono Medium"/>
              </a:rPr>
              <a:t>.value</a:t>
            </a:r>
            <a:r>
              <a:rPr lang="en" sz="1300"/>
              <a:t> property of this attribute. So, </a:t>
            </a:r>
            <a:r>
              <a:rPr lang="en" sz="1300">
                <a:latin typeface="Roboto Mono Medium"/>
                <a:ea typeface="Roboto Mono Medium"/>
                <a:cs typeface="Roboto Mono Medium"/>
                <a:sym typeface="Roboto Mono Medium"/>
              </a:rPr>
              <a:t>model.dense_output.value</a:t>
            </a:r>
            <a:r>
              <a:rPr lang="en" sz="1300"/>
              <a:t> gives us the stored intermediate value.</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4ec0b3ad7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4ec0b3ad7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the output in the example is a tuple containing the array. This highlights the default behavior: if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within the same forward pass using the same name, it doesn't overwrite the value. Instead, it appends each new value to a tuple stored in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flexible, but be aware that if you're sowing frequently (like inside a loop or recurrent layer), this tuple can grow large and consume significant memory.</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4ec0b3ad7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4ec0b3ad7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situations where appending isn't desired,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offers advanced customization. You can provide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functions. These allow you to define custom logic for how multiple values sown under the same name are combined. For instance, you could sum them up, average them, or perform some other reduction, preventing the tuple from growing indefinitely.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Finally, it's important to know that these sown variables, identified by their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play nicely with NNX's state management utilities. Functions like </a:t>
            </a:r>
            <a:r>
              <a:rPr lang="en" sz="1300">
                <a:solidFill>
                  <a:schemeClr val="dk1"/>
                </a:solidFill>
                <a:latin typeface="Roboto Mono Medium"/>
                <a:ea typeface="Roboto Mono Medium"/>
                <a:cs typeface="Roboto Mono Medium"/>
                <a:sym typeface="Roboto Mono Medium"/>
              </a:rPr>
              <a:t>nnx.split(), nnx.state(),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nnx.pop()</a:t>
            </a:r>
            <a:r>
              <a:rPr lang="en" sz="1300">
                <a:solidFill>
                  <a:schemeClr val="dk1"/>
                </a:solidFill>
              </a:rPr>
              <a:t> can be used to easily separate, view, or remove these intermediate values (or other variable types like parameters or batch stats) from the overall module state, giving you fine-grained control.</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4e985ff5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4e985ff5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4e985ff5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4e985ff5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make your JAX code more robust and catch errors early, use the Chex library. It offers many assertion functions specifically designed for JAX arrays and structures (</a:t>
            </a:r>
            <a:r>
              <a:rPr lang="en" sz="1300">
                <a:latin typeface="Roboto Mono Medium"/>
                <a:ea typeface="Roboto Mono Medium"/>
                <a:cs typeface="Roboto Mono Medium"/>
                <a:sym typeface="Roboto Mono Medium"/>
              </a:rPr>
              <a:t>PyTrees</a:t>
            </a:r>
            <a:r>
              <a:rPr lang="en" sz="1300"/>
              <a:t>). Let's start with 'static assertions'. These check things like shape, rank (number of dimensions), or data type. Because these properties are known during JAX's tracing phase, you can put these assertions directly inside your JIT-compiled functions, and they just work, providing valuable checks without needing runtime values.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4e985ff5f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4e985ff5f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examples of the kinds of assertions which are available in Chex.</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shift from PyTorch is JAX's JIT compilation. When you </a:t>
            </a:r>
            <a:r>
              <a:rPr lang="en" sz="1300">
                <a:latin typeface="Roboto Mono Medium"/>
                <a:ea typeface="Roboto Mono Medium"/>
                <a:cs typeface="Roboto Mono Medium"/>
                <a:sym typeface="Roboto Mono Medium"/>
              </a:rPr>
              <a:t>@jax.jit()</a:t>
            </a:r>
            <a:r>
              <a:rPr lang="en" sz="1300"/>
              <a:t> a function, the Python code you wrote doesn't run line-by-line with your actual data during computation. It runs once during a 'tracing' phase using placeholders. The real computation happens later in optimized code. This means your standard Python </a:t>
            </a:r>
            <a:r>
              <a:rPr lang="en" sz="1300">
                <a:latin typeface="Roboto Mono Medium"/>
                <a:ea typeface="Roboto Mono Medium"/>
                <a:cs typeface="Roboto Mono Medium"/>
                <a:sym typeface="Roboto Mono Medium"/>
              </a:rPr>
              <a:t>print()</a:t>
            </a:r>
            <a:r>
              <a:rPr lang="en" sz="1300"/>
              <a:t> or </a:t>
            </a:r>
            <a:r>
              <a:rPr lang="en" sz="1300">
                <a:latin typeface="Roboto Mono Medium"/>
                <a:ea typeface="Roboto Mono Medium"/>
                <a:cs typeface="Roboto Mono Medium"/>
                <a:sym typeface="Roboto Mono Medium"/>
              </a:rPr>
              <a:t>pdb</a:t>
            </a:r>
            <a:r>
              <a:rPr lang="en" sz="1300"/>
              <a:t> placed inside a JITted function won't show you the runtime numbers you expect; they'll show you information about the tracing process itself. This divergence requires JAX-specific debugging tools.  And tracers can also be useful, since they carry shapes and </a:t>
            </a:r>
            <a:r>
              <a:rPr lang="en" sz="1300">
                <a:latin typeface="Roboto Mono Medium"/>
                <a:ea typeface="Roboto Mono Medium"/>
                <a:cs typeface="Roboto Mono Medium"/>
                <a:sym typeface="Roboto Mono Medium"/>
              </a:rPr>
              <a:t>dtypes</a:t>
            </a:r>
            <a:r>
              <a:rPr lang="en" sz="1300"/>
              <a:t>.</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e985ff5f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4e985ff5f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of using Chex assertions in code.</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e985ff5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e985ff5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about checking runtime values, like ensuring there are no </a:t>
            </a:r>
            <a:r>
              <a:rPr lang="en" sz="1300">
                <a:latin typeface="Roboto Mono Medium"/>
                <a:ea typeface="Roboto Mono Medium"/>
                <a:cs typeface="Roboto Mono Medium"/>
                <a:sym typeface="Roboto Mono Medium"/>
              </a:rPr>
              <a:t>NaNs</a:t>
            </a:r>
            <a:r>
              <a:rPr lang="en" sz="1300"/>
              <a:t> or </a:t>
            </a:r>
            <a:r>
              <a:rPr lang="en" sz="1300">
                <a:latin typeface="Roboto Mono Medium"/>
                <a:ea typeface="Roboto Mono Medium"/>
                <a:cs typeface="Roboto Mono Medium"/>
                <a:sym typeface="Roboto Mono Medium"/>
              </a:rPr>
              <a:t>Infs</a:t>
            </a:r>
            <a:r>
              <a:rPr lang="en" sz="1300"/>
              <a:t>? Chex has 'value assertions' like </a:t>
            </a:r>
            <a:r>
              <a:rPr lang="en" sz="1300">
                <a:latin typeface="Roboto Mono Medium"/>
                <a:ea typeface="Roboto Mono Medium"/>
                <a:cs typeface="Roboto Mono Medium"/>
                <a:sym typeface="Roboto Mono Medium"/>
              </a:rPr>
              <a:t>assert_tree_all_finite(</a:t>
            </a:r>
            <a:r>
              <a:rPr lang="en" sz="1300"/>
              <a:t>). But because these need the actual numbers, they don't work directly inside JIT like static assertions do.</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4e985ff5f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4e985ff5f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solution is the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decorator. You put this </a:t>
            </a:r>
            <a:r>
              <a:rPr b="1" lang="en" sz="1300">
                <a:solidFill>
                  <a:schemeClr val="dk1"/>
                </a:solidFill>
              </a:rPr>
              <a:t>outside</a:t>
            </a:r>
            <a:r>
              <a:rPr lang="en" sz="1300">
                <a:solidFill>
                  <a:schemeClr val="dk1"/>
                </a:solidFill>
              </a:rPr>
              <a:t> your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decorator. It modifies your function so that value assertions inside it are properly handled during runtime, and exceptions are thrown.  Note however that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does not currently work in Colab notebooks.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4e985ff5f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4e985ff5f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code example showing the decorator and some assertions on the values of variables at runtime.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4e985ff5f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4e985ff5f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of usage, showing catching an </a:t>
            </a:r>
            <a:r>
              <a:rPr lang="en" sz="1300">
                <a:latin typeface="Roboto Mono Medium"/>
                <a:ea typeface="Roboto Mono Medium"/>
                <a:cs typeface="Roboto Mono Medium"/>
                <a:sym typeface="Roboto Mono Medium"/>
              </a:rPr>
              <a:t>AssertionError</a:t>
            </a:r>
            <a:r>
              <a:rPr lang="en" sz="1300"/>
              <a:t> and printing the error message.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e985ff5f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e985ff5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common JAX performance issue is accidental re-compilation. If you call a JITted function with arguments that have different shapes or types than previous calls, JAX might have to re-trace and re-compile it, which is slow. Chex provides </a:t>
            </a:r>
            <a:r>
              <a:rPr lang="en" sz="1300">
                <a:latin typeface="Roboto Mono Medium"/>
                <a:ea typeface="Roboto Mono Medium"/>
                <a:cs typeface="Roboto Mono Medium"/>
                <a:sym typeface="Roboto Mono Medium"/>
              </a:rPr>
              <a:t>@assert_max_traces()</a:t>
            </a:r>
            <a:r>
              <a:rPr lang="en" sz="1300"/>
              <a:t>, typically used with </a:t>
            </a:r>
            <a:r>
              <a:rPr lang="en" sz="1300">
                <a:latin typeface="Roboto Mono Medium"/>
                <a:ea typeface="Roboto Mono Medium"/>
                <a:cs typeface="Roboto Mono Medium"/>
                <a:sym typeface="Roboto Mono Medium"/>
              </a:rPr>
              <a:t>n=1</a:t>
            </a:r>
            <a:r>
              <a:rPr lang="en" sz="1300"/>
              <a:t>. You place this decorator inside </a:t>
            </a:r>
            <a:r>
              <a:rPr lang="en" sz="1300">
                <a:latin typeface="Roboto Mono Medium"/>
                <a:ea typeface="Roboto Mono Medium"/>
                <a:cs typeface="Roboto Mono Medium"/>
                <a:sym typeface="Roboto Mono Medium"/>
              </a:rPr>
              <a:t>@jax.jit()</a:t>
            </a:r>
            <a:r>
              <a:rPr lang="en" sz="1300"/>
              <a:t>. If your function gets traced more than once, it raises an error, immediately alerting you to a potential performance bottleneck caused by unstable input structures.</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4e985ff5f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4e985ff5f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1, we have </a:t>
            </a:r>
            <a:r>
              <a:rPr lang="en" sz="1300">
                <a:solidFill>
                  <a:schemeClr val="dk1"/>
                </a:solidFill>
                <a:latin typeface="Roboto Mono Medium"/>
                <a:ea typeface="Roboto Mono Medium"/>
                <a:cs typeface="Roboto Mono Medium"/>
                <a:sym typeface="Roboto Mono Medium"/>
              </a:rPr>
              <a:t>process_fixed_shape()</a:t>
            </a:r>
            <a:r>
              <a:rPr lang="en" sz="1300">
                <a:solidFill>
                  <a:schemeClr val="dk1"/>
                </a:solidFill>
              </a:rPr>
              <a:t>. We use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and mark the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argument as static using </a:t>
            </a:r>
            <a:r>
              <a:rPr lang="en" sz="1300">
                <a:solidFill>
                  <a:schemeClr val="dk1"/>
                </a:solidFill>
                <a:latin typeface="Roboto Mono Medium"/>
                <a:ea typeface="Roboto Mono Medium"/>
                <a:cs typeface="Roboto Mono Medium"/>
                <a:sym typeface="Roboto Mono Medium"/>
              </a:rPr>
              <a:t>static_argnums</a:t>
            </a:r>
            <a:r>
              <a:rPr lang="en" sz="1300">
                <a:solidFill>
                  <a:schemeClr val="dk1"/>
                </a:solidFill>
              </a:rPr>
              <a:t>. This tells JIT that the function should be recompiled if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changes, but not if only the array </a:t>
            </a:r>
            <a:r>
              <a:rPr lang="en" sz="1300">
                <a:solidFill>
                  <a:schemeClr val="dk1"/>
                </a:solidFill>
                <a:latin typeface="Roboto Mono Medium"/>
                <a:ea typeface="Roboto Mono Medium"/>
                <a:cs typeface="Roboto Mono Medium"/>
                <a:sym typeface="Roboto Mono Medium"/>
              </a:rPr>
              <a:t>x</a:t>
            </a:r>
            <a:r>
              <a:rPr lang="en" sz="1300">
                <a:solidFill>
                  <a:schemeClr val="dk1"/>
                </a:solidFill>
              </a:rPr>
              <a:t> values change while keeping the same shape. We then add </a:t>
            </a:r>
            <a:r>
              <a:rPr lang="en" sz="1300">
                <a:solidFill>
                  <a:schemeClr val="dk1"/>
                </a:solidFill>
                <a:latin typeface="Roboto Mono Medium"/>
                <a:ea typeface="Roboto Mono Medium"/>
                <a:cs typeface="Roboto Mono Medium"/>
                <a:sym typeface="Roboto Mono Medium"/>
              </a:rPr>
              <a:t>@chex.assert_max_traces(n=1)</a:t>
            </a:r>
            <a:r>
              <a:rPr lang="en" sz="1300">
                <a:solidFill>
                  <a:schemeClr val="dk1"/>
                </a:solidFill>
              </a:rPr>
              <a:t>, stating we expect this function configuration (with a specific static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to be compiled only once.</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4e985ff5f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4e985ff5f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Calling it twice with the same </a:t>
            </a:r>
            <a:r>
              <a:rPr lang="en" sz="1300">
                <a:solidFill>
                  <a:schemeClr val="dk1"/>
                </a:solidFill>
                <a:latin typeface="Roboto Mono Medium"/>
                <a:ea typeface="Roboto Mono Medium"/>
                <a:cs typeface="Roboto Mono Medium"/>
                <a:sym typeface="Roboto Mono Medium"/>
              </a:rPr>
              <a:t>fixed_shape</a:t>
            </a:r>
            <a:r>
              <a:rPr lang="en" sz="1300">
                <a:solidFill>
                  <a:schemeClr val="dk1"/>
                </a:solidFill>
              </a:rPr>
              <a:t> works fine – the first call triggers the compilation (trace count is 1), and the second reuses the cache.</a:t>
            </a:r>
            <a:endParaRPr sz="13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4e985ff5f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4e985ff5f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2, we have </a:t>
            </a:r>
            <a:r>
              <a:rPr lang="en" sz="1300">
                <a:solidFill>
                  <a:schemeClr val="dk1"/>
                </a:solidFill>
                <a:latin typeface="Roboto Mono Medium"/>
                <a:ea typeface="Roboto Mono Medium"/>
                <a:cs typeface="Roboto Mono Medium"/>
                <a:sym typeface="Roboto Mono Medium"/>
              </a:rPr>
              <a:t>process_dynamic_shape</a:t>
            </a:r>
            <a:r>
              <a:rPr lang="en" sz="1300">
                <a:solidFill>
                  <a:schemeClr val="dk1"/>
                </a:solidFill>
              </a:rPr>
              <a:t>. This time, we don't mark anything static.</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4e985ff5f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e985ff5f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call it first with a </a:t>
            </a:r>
            <a:r>
              <a:rPr lang="en" sz="1300">
                <a:solidFill>
                  <a:schemeClr val="dk1"/>
                </a:solidFill>
                <a:latin typeface="Roboto Mono Medium"/>
                <a:ea typeface="Roboto Mono Medium"/>
                <a:cs typeface="Roboto Mono Medium"/>
                <a:sym typeface="Roboto Mono Medium"/>
              </a:rPr>
              <a:t>(2, 2)</a:t>
            </a:r>
            <a:r>
              <a:rPr lang="en" sz="1300">
                <a:solidFill>
                  <a:schemeClr val="dk1"/>
                </a:solidFill>
              </a:rPr>
              <a:t> array, which triggers one trace. Then we call it again, but with a </a:t>
            </a:r>
            <a:r>
              <a:rPr lang="en" sz="1300">
                <a:solidFill>
                  <a:schemeClr val="dk1"/>
                </a:solidFill>
                <a:latin typeface="Roboto Mono Medium"/>
                <a:ea typeface="Roboto Mono Medium"/>
                <a:cs typeface="Roboto Mono Medium"/>
                <a:sym typeface="Roboto Mono Medium"/>
              </a:rPr>
              <a:t>(3, 3)</a:t>
            </a:r>
            <a:r>
              <a:rPr lang="en" sz="1300">
                <a:solidFill>
                  <a:schemeClr val="dk1"/>
                </a:solidFill>
              </a:rPr>
              <a:t> array. Because the input shape changed, JAX attempts to re-trace and re-compile. However,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detects this second trace, sees it exceeds our limit of </a:t>
            </a:r>
            <a:r>
              <a:rPr lang="en" sz="1300">
                <a:solidFill>
                  <a:schemeClr val="dk1"/>
                </a:solidFill>
                <a:latin typeface="Roboto Mono Medium"/>
                <a:ea typeface="Roboto Mono Medium"/>
                <a:cs typeface="Roboto Mono Medium"/>
                <a:sym typeface="Roboto Mono Medium"/>
              </a:rPr>
              <a:t>n=1</a:t>
            </a:r>
            <a:r>
              <a:rPr lang="en" sz="1300">
                <a:solidFill>
                  <a:schemeClr val="dk1"/>
                </a:solidFill>
              </a:rPr>
              <a:t>, and raises an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This immediately flags that our function is being recompiled unexpectedly, likely due to the changing input shape.</a:t>
            </a: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e985ff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e985ff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print runtime values? Use </a:t>
            </a:r>
            <a:r>
              <a:rPr lang="en" sz="1300">
                <a:latin typeface="Roboto Mono Medium"/>
                <a:ea typeface="Roboto Mono Medium"/>
                <a:cs typeface="Roboto Mono Medium"/>
                <a:sym typeface="Roboto Mono Medium"/>
              </a:rPr>
              <a:t>jax.debug.print()</a:t>
            </a:r>
            <a:r>
              <a:rPr lang="en" sz="1300"/>
              <a:t>. Think of it as the JAX-aware version of Python's </a:t>
            </a:r>
            <a:r>
              <a:rPr lang="en" sz="1300">
                <a:latin typeface="Roboto Mono Medium"/>
                <a:ea typeface="Roboto Mono Medium"/>
                <a:cs typeface="Roboto Mono Medium"/>
                <a:sym typeface="Roboto Mono Medium"/>
              </a:rPr>
              <a:t>print()</a:t>
            </a:r>
            <a:r>
              <a:rPr lang="en" sz="1300"/>
              <a:t>. It gets compiled into the execution graph, and prints the actual values as they are computed.</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4e985ff5f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4e985ff5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TensorBoard is another great tool for debugging and profiling.</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4e985ff5f1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4e985ff5f1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Just like in PyTorch, TensorBoard is invaluable for visualizing training progress in JAX. Setting it up is straightforward. First, make sure TensorBoard is installed. Then, in your Python script, you need to create a 'Summary Writer'. Interestingly, the most common way to do this in the JAX ecosystem is by using the writer utilities from either TensorFlow or PyTorch itself, but you can also use TensorBoardX. This writer saves logging data to a specified directory. Finally, you launch the TensorBoard server from your command line, pointing it to that log directory, and view it in your browser, usually at port 6006.</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4e985ff5f1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4e985ff5f1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the basic code for creating a TensorBoard summary writer.</a:t>
            </a:r>
            <a:endParaRPr sz="13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4e985ff5f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4e985ff5f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your training loop, you use the writer object to log data. For logging metrics like loss or accuracy, use </a:t>
            </a:r>
            <a:r>
              <a:rPr lang="en" sz="1300">
                <a:latin typeface="Roboto Mono Medium"/>
                <a:ea typeface="Roboto Mono Medium"/>
                <a:cs typeface="Roboto Mono Medium"/>
                <a:sym typeface="Roboto Mono Medium"/>
              </a:rPr>
              <a:t>add_scalar</a:t>
            </a:r>
            <a:r>
              <a:rPr lang="en" sz="1300"/>
              <a:t>. The key thing to remember, coming from PyTorch, is that you need to convert the JAX array (even if it's 0-dimensional) to a standard Python number using </a:t>
            </a:r>
            <a:r>
              <a:rPr lang="en" sz="1300">
                <a:latin typeface="Roboto Mono Medium"/>
                <a:ea typeface="Roboto Mono Medium"/>
                <a:cs typeface="Roboto Mono Medium"/>
                <a:sym typeface="Roboto Mono Medium"/>
              </a:rPr>
              <a:t>.item()</a:t>
            </a:r>
            <a:r>
              <a:rPr lang="en" sz="1300"/>
              <a:t> before passing it to the writer. You can also log images, text, and histograms. The API is very similar to how you'd use it in PyTorch. JAX also has profiling tools that can integrate with TensorBoard to help diagnose performance bottlenecks.</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4e985ff5f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4e985ff5f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some example code for logging scalars, in this case with the PyTorch writer.</a:t>
            </a:r>
            <a:endParaRPr sz="13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4e985ff5f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4e985ff5f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review, and highlight the similarities, key differences, and ways to adapt your PyTorch experience to JAX debugging.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4e985ff5f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4e985ff5f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map the concepts. Your familiar PyTorch tools have direct or close counterparts in the JAX world.</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4e985ff5f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4e985ff5f1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Standard print and pdb can be used if you disable JIT. Inside JIT, you use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 For checking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Chex assertions are a robust option. Instead of printing the model, you use </a:t>
            </a:r>
            <a:r>
              <a:rPr lang="en" sz="1300">
                <a:solidFill>
                  <a:schemeClr val="dk1"/>
                </a:solidFill>
                <a:latin typeface="Roboto Mono Medium"/>
                <a:ea typeface="Roboto Mono Medium"/>
                <a:cs typeface="Roboto Mono Medium"/>
                <a:sym typeface="Roboto Mono Medium"/>
              </a:rPr>
              <a:t>nnx.display</a:t>
            </a:r>
            <a:r>
              <a:rPr lang="en" sz="1300">
                <a:solidFill>
                  <a:schemeClr val="dk1"/>
                </a:solidFill>
              </a:rPr>
              <a:t>. TensorBoard usage is very similar. Chex provides a powerful assertion library.</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4e985ff5f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4e985ff5f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there are similarities, key differences require adaptation. The impact of JIT is paramount – you constantly trade off between using specialized JAX tools within JIT or disabling JIT for standard tools but losing speed.</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4e985ff5f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4e985ff5f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PyTorch's hook system doesn't have a direct equivalent; JAX encourages more functional approaches like returning intermediate values or transforming functions.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in the example, the standard </a:t>
            </a:r>
            <a:r>
              <a:rPr lang="en" sz="1300">
                <a:solidFill>
                  <a:schemeClr val="dk1"/>
                </a:solidFill>
                <a:latin typeface="Roboto Mono Medium"/>
                <a:ea typeface="Roboto Mono Medium"/>
                <a:cs typeface="Roboto Mono Medium"/>
                <a:sym typeface="Roboto Mono Medium"/>
              </a:rPr>
              <a:t>print()</a:t>
            </a:r>
            <a:r>
              <a:rPr lang="en" sz="1300">
                <a:solidFill>
                  <a:schemeClr val="dk1"/>
                </a:solidFill>
              </a:rPr>
              <a:t> shows a tracer object, while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shows the runtime value </a:t>
            </a:r>
            <a:r>
              <a:rPr lang="en" sz="1300">
                <a:solidFill>
                  <a:schemeClr val="dk1"/>
                </a:solidFill>
                <a:latin typeface="Roboto Mono Medium"/>
                <a:ea typeface="Roboto Mono Medium"/>
                <a:cs typeface="Roboto Mono Medium"/>
                <a:sym typeface="Roboto Mono Medium"/>
              </a:rPr>
              <a:t>'10.0'</a:t>
            </a:r>
            <a:r>
              <a:rPr lang="en" sz="1300">
                <a:solidFill>
                  <a:schemeClr val="dk1"/>
                </a:solidFill>
              </a:rPr>
              <a:t>. Remember the </a:t>
            </a:r>
            <a:r>
              <a:rPr lang="en" sz="1300">
                <a:solidFill>
                  <a:schemeClr val="dk1"/>
                </a:solidFill>
                <a:latin typeface="Roboto Mono Medium"/>
                <a:ea typeface="Roboto Mono Medium"/>
                <a:cs typeface="Roboto Mono Medium"/>
                <a:sym typeface="Roboto Mono Medium"/>
              </a:rPr>
              <a:t>ordered=True</a:t>
            </a:r>
            <a:r>
              <a:rPr lang="en" sz="1300">
                <a:solidFill>
                  <a:schemeClr val="dk1"/>
                </a:solidFill>
              </a:rPr>
              <a:t> argument if you have multiple prints and need them in source order, as the compiler might reorder operations.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4e985ff5f1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4e985ff5f1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Finally, JIT error messages can sometimes be indirect, making tools like Chex or temporarily disabling JIT crucial for locating the exact source of a problem.</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e985ff5f1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4e985ff5f1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4e985ff5f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4e985ff5f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should you approach debugging? Start with static checks: look at your model with </a:t>
            </a:r>
            <a:r>
              <a:rPr lang="en" sz="1300">
                <a:latin typeface="Roboto Mono Medium"/>
                <a:ea typeface="Roboto Mono Medium"/>
                <a:cs typeface="Roboto Mono Medium"/>
                <a:sym typeface="Roboto Mono Medium"/>
              </a:rPr>
              <a:t>nnx.display</a:t>
            </a:r>
            <a:r>
              <a:rPr lang="en" sz="1300"/>
              <a:t>, add Chex shape and type assertions.</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4e985ff5f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4e985ff5f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issues arise during runtime inside JIT, use Chex value assertions with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for things like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or insert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4e985ff5f1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4e985ff5f1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really stuck or the JAX tools aren't cutting it, don't hesitate to temporarily disable JIT to bring in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or an IDE debugger.</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4e985ff5f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4e985ff5f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performance, use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and the JAX profiler.</a:t>
            </a:r>
            <a:endParaRPr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4e985ff5f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4e985ff5f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And always have TensorBoard running to monitor your training dynamics.</a:t>
            </a:r>
            <a:endParaRPr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4e985ff5f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4e985ff5f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in the end, debugging JAX and Flax NNX effectively involves understanding the implications of JIT compilation and learning the specialized tools JAX provides, like </a:t>
            </a:r>
            <a:r>
              <a:rPr lang="en" sz="1300">
                <a:latin typeface="Roboto Mono Medium"/>
                <a:ea typeface="Roboto Mono Medium"/>
                <a:cs typeface="Roboto Mono Medium"/>
                <a:sym typeface="Roboto Mono Medium"/>
              </a:rPr>
              <a:t>jax.debug.print</a:t>
            </a:r>
            <a:r>
              <a:rPr lang="en" sz="1300"/>
              <a:t> and </a:t>
            </a:r>
            <a:r>
              <a:rPr lang="en" sz="1300">
                <a:solidFill>
                  <a:schemeClr val="dk1"/>
                </a:solidFill>
                <a:latin typeface="Roboto Mono Medium"/>
                <a:ea typeface="Roboto Mono Medium"/>
                <a:cs typeface="Roboto Mono Medium"/>
                <a:sym typeface="Roboto Mono Medium"/>
              </a:rPr>
              <a:t>jax.debug.</a:t>
            </a:r>
            <a:r>
              <a:rPr lang="en" sz="1300">
                <a:latin typeface="Roboto Mono Medium"/>
                <a:ea typeface="Roboto Mono Medium"/>
                <a:cs typeface="Roboto Mono Medium"/>
                <a:sym typeface="Roboto Mono Medium"/>
              </a:rPr>
              <a:t>breakpoint</a:t>
            </a:r>
            <a:r>
              <a:rPr lang="en" sz="1300"/>
              <a:t>. Remember </a:t>
            </a:r>
            <a:r>
              <a:rPr lang="en" sz="1300">
                <a:latin typeface="Roboto Mono Medium"/>
                <a:ea typeface="Roboto Mono Medium"/>
                <a:cs typeface="Roboto Mono Medium"/>
                <a:sym typeface="Roboto Mono Medium"/>
              </a:rPr>
              <a:t>jax.disable_jit</a:t>
            </a:r>
            <a:r>
              <a:rPr lang="en" sz="1300"/>
              <a:t> is your friend for complex issues, at the cost of speed. Flax NNX helps with inspection via </a:t>
            </a:r>
            <a:r>
              <a:rPr lang="en" sz="1300">
                <a:latin typeface="Roboto Mono Medium"/>
                <a:ea typeface="Roboto Mono Medium"/>
                <a:cs typeface="Roboto Mono Medium"/>
                <a:sym typeface="Roboto Mono Medium"/>
              </a:rPr>
              <a:t>nnx.display</a:t>
            </a:r>
            <a:r>
              <a:rPr lang="en" sz="1300"/>
              <a:t>, and Chex is essential for robust assertions. TensorBoard remains a key part of the workflow. By combining these tools systematically, you can debug your JAX applications efficiently.</a:t>
            </a: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4ec0b3ad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4ec0b3a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e985ff5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4e985ff5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interactive debugging within JIT, use </a:t>
            </a:r>
            <a:r>
              <a:rPr lang="en" sz="1300">
                <a:latin typeface="Roboto Mono Medium"/>
                <a:ea typeface="Roboto Mono Medium"/>
                <a:cs typeface="Roboto Mono Medium"/>
                <a:sym typeface="Roboto Mono Medium"/>
              </a:rPr>
              <a:t>jax.debug.breakpoint()</a:t>
            </a:r>
            <a:r>
              <a:rPr lang="en" sz="1300"/>
              <a:t>. This is JAX's version of </a:t>
            </a:r>
            <a:r>
              <a:rPr lang="en" sz="1300">
                <a:latin typeface="Roboto Mono Medium"/>
                <a:ea typeface="Roboto Mono Medium"/>
                <a:cs typeface="Roboto Mono Medium"/>
                <a:sym typeface="Roboto Mono Medium"/>
              </a:rPr>
              <a:t>pdb</a:t>
            </a:r>
            <a:r>
              <a:rPr lang="en" sz="1300"/>
              <a:t>. When the compiled code hits this breakpoint, execution pauses, and you get a </a:t>
            </a:r>
            <a:r>
              <a:rPr lang="en" sz="1300">
                <a:latin typeface="Roboto Mono Medium"/>
                <a:ea typeface="Roboto Mono Medium"/>
                <a:cs typeface="Roboto Mono Medium"/>
                <a:sym typeface="Roboto Mono Medium"/>
              </a:rPr>
              <a:t>jaxdb</a:t>
            </a:r>
            <a:r>
              <a:rPr lang="en" sz="1300"/>
              <a:t> prompt right in your terminal. You can then inspect the runtime values of available variables using commands like </a:t>
            </a:r>
            <a:r>
              <a:rPr lang="en" sz="1300">
                <a:latin typeface="Roboto Mono Medium"/>
                <a:ea typeface="Roboto Mono Medium"/>
                <a:cs typeface="Roboto Mono Medium"/>
                <a:sym typeface="Roboto Mono Medium"/>
              </a:rPr>
              <a:t>p y</a:t>
            </a:r>
            <a:r>
              <a:rPr lang="en" sz="1300"/>
              <a:t>. This is incredibly useful for digging into complex computations without having to exit the JIT context. You can even combine it with JAX control flow like </a:t>
            </a:r>
            <a:r>
              <a:rPr lang="en" sz="1300">
                <a:latin typeface="Roboto Mono Medium"/>
                <a:ea typeface="Roboto Mono Medium"/>
                <a:cs typeface="Roboto Mono Medium"/>
                <a:sym typeface="Roboto Mono Medium"/>
              </a:rPr>
              <a:t>jax.lax.cond()</a:t>
            </a:r>
            <a:r>
              <a:rPr lang="en" sz="1300"/>
              <a:t> to break only when certain conditions are met.  By the way, you can also just use a normal Python breakpoint if you want to look at the tracers.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4ec0b3ad7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4ec0b3ad7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basic example.  We should note however that the </a:t>
            </a:r>
            <a:r>
              <a:rPr lang="en" sz="1300">
                <a:latin typeface="Roboto Mono Medium"/>
                <a:ea typeface="Roboto Mono Medium"/>
                <a:cs typeface="Roboto Mono Medium"/>
                <a:sym typeface="Roboto Mono Medium"/>
              </a:rPr>
              <a:t>jaxdb</a:t>
            </a:r>
            <a:r>
              <a:rPr lang="en" sz="1300"/>
              <a:t> commands are a subset of the </a:t>
            </a:r>
            <a:r>
              <a:rPr lang="en" sz="1300">
                <a:latin typeface="Roboto Mono Medium"/>
                <a:ea typeface="Roboto Mono Medium"/>
                <a:cs typeface="Roboto Mono Medium"/>
                <a:sym typeface="Roboto Mono Medium"/>
              </a:rPr>
              <a:t>pdb</a:t>
            </a:r>
            <a:r>
              <a:rPr lang="en" sz="1300"/>
              <a:t> commands.  For example, you cannot step.</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5530ec17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5530ec17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using multiple devices, understanding how JAX splits ('shards') your arrays is vital. </a:t>
            </a:r>
            <a:r>
              <a:rPr lang="en" sz="1300">
                <a:latin typeface="Roboto Mono Medium"/>
                <a:ea typeface="Roboto Mono Medium"/>
                <a:cs typeface="Roboto Mono Medium"/>
                <a:sym typeface="Roboto Mono Medium"/>
              </a:rPr>
              <a:t>jax.debug.visualize_array_sharding</a:t>
            </a:r>
            <a:r>
              <a:rPr lang="en" sz="1300"/>
              <a:t> helps here. Call it inside your distributed function with a sharded array. It prints a text diagram at runtime showing exactly which part of the array is on which device, confirming your partitioning strategy.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5530ec17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5530ec17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Assuming you have a device mesh and a sharded input array name </a:t>
            </a:r>
            <a:r>
              <a:rPr lang="en" sz="1300">
                <a:latin typeface="Roboto Mono Medium"/>
                <a:ea typeface="Roboto Mono Medium"/>
                <a:cs typeface="Roboto Mono Medium"/>
                <a:sym typeface="Roboto Mono Medium"/>
              </a:rPr>
              <a:t>x_sharded</a:t>
            </a:r>
            <a:r>
              <a:rPr lang="en" sz="1300"/>
              <a:t>, calling </a:t>
            </a:r>
            <a:r>
              <a:rPr lang="en" sz="1300">
                <a:latin typeface="Roboto Mono Medium"/>
                <a:ea typeface="Roboto Mono Medium"/>
                <a:cs typeface="Roboto Mono Medium"/>
                <a:sym typeface="Roboto Mono Medium"/>
              </a:rPr>
              <a:t>visualize_array_sharding</a:t>
            </a:r>
            <a:r>
              <a:rPr lang="en" sz="1300"/>
              <a:t> inside your JITted function will print diagrams for both the input and output arrays, showing how they are distributed across the conceptual device grid defined by your mesh.</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chex.readthedocs.io" TargetMode="External"/><Relationship Id="rId7"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7"/>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Visualizing Data Layout: </a:t>
            </a:r>
            <a:r>
              <a:rPr lang="en" sz="2000">
                <a:solidFill>
                  <a:schemeClr val="dk1"/>
                </a:solidFill>
                <a:latin typeface="Roboto Mono Medium"/>
                <a:ea typeface="Roboto Mono Medium"/>
                <a:cs typeface="Roboto Mono Medium"/>
                <a:sym typeface="Roboto Mono Medium"/>
              </a:rPr>
              <a:t>jax.debug.visualize_array_sharding</a:t>
            </a:r>
            <a:endParaRPr>
              <a:latin typeface="Roboto Mono Medium"/>
              <a:ea typeface="Roboto Mono Medium"/>
              <a:cs typeface="Roboto Mono Medium"/>
              <a:sym typeface="Roboto Mono Medium"/>
            </a:endParaRPr>
          </a:p>
        </p:txBody>
      </p:sp>
      <p:pic>
        <p:nvPicPr>
          <p:cNvPr id="953" name="Google Shape;953;p97"/>
          <p:cNvPicPr preferRelativeResize="0"/>
          <p:nvPr/>
        </p:nvPicPr>
        <p:blipFill>
          <a:blip r:embed="rId3">
            <a:alphaModFix/>
          </a:blip>
          <a:stretch>
            <a:fillRect/>
          </a:stretch>
        </p:blipFill>
        <p:spPr>
          <a:xfrm>
            <a:off x="2757488" y="878475"/>
            <a:ext cx="3629025" cy="401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8"/>
          <p:cNvSpPr txBox="1"/>
          <p:nvPr>
            <p:ph idx="1" type="body"/>
          </p:nvPr>
        </p:nvSpPr>
        <p:spPr>
          <a:xfrm>
            <a:off x="344500" y="1343775"/>
            <a:ext cx="81444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Sometimes you just want standard Python debugging.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jax.disable_jit()</a:t>
            </a:r>
            <a:r>
              <a:rPr lang="en" sz="1800"/>
              <a:t> forces JAX functions to execute eagerly (like PyTorch/NumPy).</a:t>
            </a:r>
            <a:endParaRPr sz="1800"/>
          </a:p>
          <a:p>
            <a:pPr indent="-342900" lvl="0" marL="457200" rtl="0" algn="l">
              <a:lnSpc>
                <a:spcPct val="115000"/>
              </a:lnSpc>
              <a:spcBef>
                <a:spcPts val="1000"/>
              </a:spcBef>
              <a:spcAft>
                <a:spcPts val="0"/>
              </a:spcAft>
              <a:buSzPts val="1800"/>
              <a:buChar char="●"/>
            </a:pPr>
            <a:r>
              <a:rPr lang="en" sz="1800"/>
              <a:t>Allows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to work as expected, inspecting runtime values directly.</a:t>
            </a:r>
            <a:endParaRPr sz="1800"/>
          </a:p>
          <a:p>
            <a:pPr indent="-342900" lvl="0" marL="457200" rtl="0" algn="l">
              <a:lnSpc>
                <a:spcPct val="115000"/>
              </a:lnSpc>
              <a:spcBef>
                <a:spcPts val="1000"/>
              </a:spcBef>
              <a:spcAft>
                <a:spcPts val="1000"/>
              </a:spcAft>
              <a:buSzPts val="1800"/>
              <a:buChar char="●"/>
            </a:pPr>
            <a:r>
              <a:rPr lang="en" sz="1800"/>
              <a:t>Also enables IDE debuggers like VS Code</a:t>
            </a:r>
            <a:endParaRPr sz="1800"/>
          </a:p>
        </p:txBody>
      </p:sp>
      <p:sp>
        <p:nvSpPr>
          <p:cNvPr id="959" name="Google Shape;95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9"/>
          <p:cNvSpPr txBox="1"/>
          <p:nvPr>
            <p:ph idx="1" type="body"/>
          </p:nvPr>
        </p:nvSpPr>
        <p:spPr>
          <a:xfrm>
            <a:off x="344500" y="1191375"/>
            <a:ext cx="81444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How to use:</a:t>
            </a:r>
            <a:endParaRPr sz="1800"/>
          </a:p>
          <a:p>
            <a:pPr indent="-342900" lvl="1" marL="914400" rtl="0" algn="l">
              <a:lnSpc>
                <a:spcPct val="115000"/>
              </a:lnSpc>
              <a:spcBef>
                <a:spcPts val="1000"/>
              </a:spcBef>
              <a:spcAft>
                <a:spcPts val="0"/>
              </a:spcAft>
              <a:buSzPts val="1800"/>
              <a:buChar char="○"/>
            </a:pPr>
            <a:r>
              <a:rPr b="1" lang="en" sz="1800"/>
              <a:t>Context Manager</a:t>
            </a:r>
            <a:r>
              <a:rPr lang="en" sz="1800"/>
              <a:t>: </a:t>
            </a:r>
            <a:r>
              <a:rPr lang="en" sz="1800">
                <a:latin typeface="Roboto Mono Medium"/>
                <a:ea typeface="Roboto Mono Medium"/>
                <a:cs typeface="Roboto Mono Medium"/>
                <a:sym typeface="Roboto Mono Medium"/>
              </a:rPr>
              <a:t>with</a:t>
            </a:r>
            <a:r>
              <a:rPr lang="en" sz="1800">
                <a:latin typeface="Roboto Mono Medium"/>
                <a:ea typeface="Roboto Mono Medium"/>
                <a:cs typeface="Roboto Mono Medium"/>
                <a:sym typeface="Roboto Mono Medium"/>
              </a:rPr>
              <a:t> jax.disable_jit()</a:t>
            </a:r>
            <a:r>
              <a:rPr lang="en" sz="1800"/>
              <a:t>: ... (Recommended for locality)</a:t>
            </a:r>
            <a:endParaRPr sz="1800"/>
          </a:p>
          <a:p>
            <a:pPr indent="-342900" lvl="1" marL="914400" rtl="0" algn="l">
              <a:lnSpc>
                <a:spcPct val="115000"/>
              </a:lnSpc>
              <a:spcBef>
                <a:spcPts val="1000"/>
              </a:spcBef>
              <a:spcAft>
                <a:spcPts val="0"/>
              </a:spcAft>
              <a:buSzPts val="1800"/>
              <a:buChar char="○"/>
            </a:pPr>
            <a:r>
              <a:rPr b="1" lang="en" sz="1800"/>
              <a:t>Globally</a:t>
            </a:r>
            <a:r>
              <a:rPr lang="en" sz="1800"/>
              <a:t>: </a:t>
            </a:r>
            <a:r>
              <a:rPr lang="en" sz="1800">
                <a:latin typeface="Roboto Mono Medium"/>
                <a:ea typeface="Roboto Mono Medium"/>
                <a:cs typeface="Roboto Mono Medium"/>
                <a:sym typeface="Roboto Mono Medium"/>
              </a:rPr>
              <a:t>jax.config.update("jax_disable_jit", True)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b="1" lang="en" sz="1800"/>
              <a:t>Environment Var</a:t>
            </a:r>
            <a:r>
              <a:rPr lang="en" sz="1800"/>
              <a:t>: </a:t>
            </a:r>
            <a:r>
              <a:rPr lang="en" sz="1800">
                <a:latin typeface="Roboto Mono Medium"/>
                <a:ea typeface="Roboto Mono Medium"/>
                <a:cs typeface="Roboto Mono Medium"/>
                <a:sym typeface="Roboto Mono Medium"/>
              </a:rPr>
              <a:t>JAX_DISABLE_JIT=1</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Major Drawback</a:t>
            </a:r>
            <a:r>
              <a:rPr lang="en" sz="1800"/>
              <a:t>: Disables JIT optimizations -&gt; significantly slower execution. Use temporarily for debugging!</a:t>
            </a:r>
            <a:endParaRPr sz="1800"/>
          </a:p>
        </p:txBody>
      </p:sp>
      <p:sp>
        <p:nvSpPr>
          <p:cNvPr id="965" name="Google Shape;965;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9" name="Shape 969"/>
        <p:cNvGrpSpPr/>
        <p:nvPr/>
      </p:nvGrpSpPr>
      <p:grpSpPr>
        <a:xfrm>
          <a:off x="0" y="0"/>
          <a:ext cx="0" cy="0"/>
          <a:chOff x="0" y="0"/>
          <a:chExt cx="0" cy="0"/>
        </a:xfrm>
      </p:grpSpPr>
      <p:sp>
        <p:nvSpPr>
          <p:cNvPr id="970" name="Google Shape;970;p100"/>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problematic_function</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jnp.log(x)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pdb works here ONLY if JIT is disabled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pdb.set_trace()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Execute with JIT disabled for this 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with</a:t>
            </a:r>
            <a:r>
              <a:rPr lang="en" sz="1200">
                <a:solidFill>
                  <a:srgbClr val="F0F3F6"/>
                </a:solidFill>
                <a:latin typeface="Roboto Mono"/>
                <a:ea typeface="Roboto Mono"/>
                <a:cs typeface="Roboto Mono"/>
                <a:sym typeface="Roboto Mono"/>
              </a:rPr>
              <a:t> jax.disable_jit():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"Running with JIT disabled..."</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result_no_jit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problematic_function(jnp.array(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pdb triggers</a:t>
            </a:r>
            <a:endParaRPr sz="1200">
              <a:solidFill>
                <a:srgbClr val="FF9492"/>
              </a:solidFill>
              <a:latin typeface="Roboto Mono"/>
              <a:ea typeface="Roboto Mono"/>
              <a:cs typeface="Roboto Mono"/>
              <a:sym typeface="Roboto Mono"/>
            </a:endParaRPr>
          </a:p>
        </p:txBody>
      </p:sp>
      <p:sp>
        <p:nvSpPr>
          <p:cNvPr id="971" name="Google Shape;971;p10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Back to Basics: Temporarily Disabling JIT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1"/>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Limits on </a:t>
            </a:r>
            <a:r>
              <a:rPr lang="en" sz="1800">
                <a:latin typeface="Roboto Mono Medium"/>
                <a:ea typeface="Roboto Mono Medium"/>
                <a:cs typeface="Roboto Mono Medium"/>
                <a:sym typeface="Roboto Mono Medium"/>
              </a:rPr>
              <a:t>jax.disable_jit()</a:t>
            </a:r>
            <a:r>
              <a:rPr lang="en" sz="1800">
                <a:latin typeface="Google Sans"/>
                <a:ea typeface="Google Sans"/>
                <a:cs typeface="Google Sans"/>
                <a:sym typeface="Google Sans"/>
              </a:rPr>
              <a:t>:</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Char char="●"/>
            </a:pPr>
            <a:r>
              <a:rPr lang="en" sz="1800">
                <a:latin typeface="Google Sans"/>
                <a:ea typeface="Google Sans"/>
                <a:cs typeface="Google Sans"/>
                <a:sym typeface="Google Sans"/>
              </a:rPr>
              <a:t>If you’re using functional transforms, like </a:t>
            </a:r>
            <a:r>
              <a:rPr lang="en" sz="1800">
                <a:latin typeface="Roboto Mono Medium"/>
                <a:ea typeface="Roboto Mono Medium"/>
                <a:cs typeface="Roboto Mono Medium"/>
                <a:sym typeface="Roboto Mono Medium"/>
              </a:rPr>
              <a:t>jax.vmap</a:t>
            </a:r>
            <a:r>
              <a:rPr lang="en" sz="1800">
                <a:latin typeface="Google Sans"/>
                <a:ea typeface="Google Sans"/>
                <a:cs typeface="Google Sans"/>
                <a:sym typeface="Google Sans"/>
              </a:rPr>
              <a:t> and </a:t>
            </a:r>
            <a:r>
              <a:rPr lang="en" sz="1800">
                <a:latin typeface="Roboto Mono Medium"/>
                <a:ea typeface="Roboto Mono Medium"/>
                <a:cs typeface="Roboto Mono Medium"/>
                <a:sym typeface="Roboto Mono Medium"/>
              </a:rPr>
              <a:t>jax.scan</a:t>
            </a:r>
            <a:r>
              <a:rPr lang="en" sz="1800">
                <a:latin typeface="Google Sans"/>
                <a:ea typeface="Google Sans"/>
                <a:cs typeface="Google Sans"/>
                <a:sym typeface="Google Sans"/>
              </a:rPr>
              <a:t>, you won't be able to break into the function to inspect values</a:t>
            </a:r>
            <a:endParaRPr sz="1800">
              <a:latin typeface="Google Sans"/>
              <a:ea typeface="Google Sans"/>
              <a:cs typeface="Google Sans"/>
              <a:sym typeface="Google Sans"/>
            </a:endParaRPr>
          </a:p>
          <a:p>
            <a:pPr indent="-342900" lvl="0" marL="457200" rtl="0" algn="l">
              <a:lnSpc>
                <a:spcPct val="115000"/>
              </a:lnSpc>
              <a:spcBef>
                <a:spcPts val="1000"/>
              </a:spcBef>
              <a:spcAft>
                <a:spcPts val="1000"/>
              </a:spcAft>
              <a:buSzPts val="1800"/>
              <a:buFont typeface="Google Sans"/>
              <a:buChar char="●"/>
            </a:pPr>
            <a:r>
              <a:rPr lang="en" sz="1800">
                <a:latin typeface="Google Sans"/>
                <a:ea typeface="Google Sans"/>
                <a:cs typeface="Google Sans"/>
                <a:sym typeface="Google Sans"/>
              </a:rPr>
              <a:t>But tools like </a:t>
            </a:r>
            <a:r>
              <a:rPr lang="en" sz="1800">
                <a:latin typeface="Roboto Mono Medium"/>
                <a:ea typeface="Roboto Mono Medium"/>
                <a:cs typeface="Roboto Mono Medium"/>
                <a:sym typeface="Roboto Mono Medium"/>
              </a:rPr>
              <a:t>sow</a:t>
            </a:r>
            <a:r>
              <a:rPr lang="en" sz="1800">
                <a:latin typeface="Google Sans"/>
                <a:ea typeface="Google Sans"/>
                <a:cs typeface="Google Sans"/>
                <a:sym typeface="Google Sans"/>
              </a:rPr>
              <a:t> from NNX are designed to be compatible with these transforms</a:t>
            </a:r>
            <a:endParaRPr sz="1800">
              <a:latin typeface="Google Sans"/>
              <a:ea typeface="Google Sans"/>
              <a:cs typeface="Google Sans"/>
              <a:sym typeface="Google Sans"/>
            </a:endParaRPr>
          </a:p>
        </p:txBody>
      </p:sp>
      <p:sp>
        <p:nvSpPr>
          <p:cNvPr id="977" name="Google Shape;977;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Numerical instability leading to </a:t>
            </a:r>
            <a:r>
              <a:rPr lang="en" sz="1800">
                <a:latin typeface="Roboto Mono Medium"/>
                <a:ea typeface="Roboto Mono Medium"/>
                <a:cs typeface="Roboto Mono Medium"/>
                <a:sym typeface="Roboto Mono Medium"/>
              </a:rPr>
              <a:t>NaNs</a:t>
            </a:r>
            <a:r>
              <a:rPr lang="en" sz="1800"/>
              <a:t> inside JITted code can be hard to trace.</a:t>
            </a:r>
            <a:endParaRPr sz="1800"/>
          </a:p>
          <a:p>
            <a:pPr indent="0" lvl="0" marL="0" rtl="0" algn="l">
              <a:lnSpc>
                <a:spcPct val="115000"/>
              </a:lnSpc>
              <a:spcBef>
                <a:spcPts val="1000"/>
              </a:spcBef>
              <a:spcAft>
                <a:spcPts val="0"/>
              </a:spcAft>
              <a:buNone/>
            </a:pPr>
            <a:r>
              <a:rPr b="1" lang="en" sz="1800"/>
              <a:t>Solution</a:t>
            </a:r>
            <a:r>
              <a:rPr lang="en" sz="1800"/>
              <a:t>: Enable the </a:t>
            </a:r>
            <a:r>
              <a:rPr lang="en" sz="1800">
                <a:latin typeface="Roboto Mono Medium"/>
                <a:ea typeface="Roboto Mono Medium"/>
                <a:cs typeface="Roboto Mono Medium"/>
                <a:sym typeface="Roboto Mono Medium"/>
              </a:rPr>
              <a:t>jax_debug_nans</a:t>
            </a:r>
            <a:r>
              <a:rPr lang="en" sz="1800"/>
              <a:t> configuration flag.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jax.config.update("jax_debug_nans", True)</a:t>
            </a:r>
            <a:r>
              <a:rPr lang="en" sz="1800"/>
              <a:t> (in Python)</a:t>
            </a:r>
            <a:endParaRPr sz="1800"/>
          </a:p>
          <a:p>
            <a:pPr indent="-342900" lvl="0" marL="457200" rtl="0" algn="l">
              <a:lnSpc>
                <a:spcPct val="115000"/>
              </a:lnSpc>
              <a:spcBef>
                <a:spcPts val="1000"/>
              </a:spcBef>
              <a:spcAft>
                <a:spcPts val="1000"/>
              </a:spcAft>
              <a:buSzPts val="1800"/>
              <a:buChar char="●"/>
            </a:pPr>
            <a:r>
              <a:rPr lang="en" sz="1800"/>
              <a:t>Environment Variable: </a:t>
            </a:r>
            <a:r>
              <a:rPr lang="en" sz="1800">
                <a:latin typeface="Roboto Mono Medium"/>
                <a:ea typeface="Roboto Mono Medium"/>
                <a:cs typeface="Roboto Mono Medium"/>
                <a:sym typeface="Roboto Mono Medium"/>
              </a:rPr>
              <a:t>JAX_DEBUG_NANS=1</a:t>
            </a:r>
            <a:endParaRPr sz="1800">
              <a:latin typeface="Roboto Mono Medium"/>
              <a:ea typeface="Roboto Mono Medium"/>
              <a:cs typeface="Roboto Mono Medium"/>
              <a:sym typeface="Roboto Mono Medium"/>
            </a:endParaRPr>
          </a:p>
        </p:txBody>
      </p:sp>
      <p:sp>
        <p:nvSpPr>
          <p:cNvPr id="983" name="Google Shape;983;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How it Works:</a:t>
            </a:r>
            <a:endParaRPr sz="1800"/>
          </a:p>
          <a:p>
            <a:pPr indent="-342900" lvl="0" marL="457200" rtl="0" algn="l">
              <a:lnSpc>
                <a:spcPct val="115000"/>
              </a:lnSpc>
              <a:spcBef>
                <a:spcPts val="1000"/>
              </a:spcBef>
              <a:spcAft>
                <a:spcPts val="0"/>
              </a:spcAft>
              <a:buSzPts val="1800"/>
              <a:buChar char="●"/>
            </a:pPr>
            <a:r>
              <a:rPr lang="en" sz="1800"/>
              <a:t>Monitors JIT computations for </a:t>
            </a:r>
            <a:r>
              <a:rPr lang="en" sz="1800">
                <a:latin typeface="Roboto Mono Medium"/>
                <a:ea typeface="Roboto Mono Medium"/>
                <a:cs typeface="Roboto Mono Medium"/>
                <a:sym typeface="Roboto Mono Medium"/>
              </a:rPr>
              <a:t>NaN</a:t>
            </a:r>
            <a:r>
              <a:rPr lang="en" sz="1800"/>
              <a:t> outputs.</a:t>
            </a:r>
            <a:endParaRPr sz="1800"/>
          </a:p>
          <a:p>
            <a:pPr indent="-342900" lvl="0" marL="457200" rtl="0" algn="l">
              <a:lnSpc>
                <a:spcPct val="115000"/>
              </a:lnSpc>
              <a:spcBef>
                <a:spcPts val="1000"/>
              </a:spcBef>
              <a:spcAft>
                <a:spcPts val="1000"/>
              </a:spcAft>
              <a:buSzPts val="1800"/>
              <a:buChar char="●"/>
            </a:pPr>
            <a:r>
              <a:rPr lang="en" sz="1800"/>
              <a:t>If a </a:t>
            </a:r>
            <a:r>
              <a:rPr lang="en" sz="1800">
                <a:latin typeface="Roboto Mono Medium"/>
                <a:ea typeface="Roboto Mono Medium"/>
                <a:cs typeface="Roboto Mono Medium"/>
                <a:sym typeface="Roboto Mono Medium"/>
              </a:rPr>
              <a:t>NaN</a:t>
            </a:r>
            <a:r>
              <a:rPr lang="en" sz="1800"/>
              <a:t> is detected, JAX automatically re-runs the function in eager mode (like </a:t>
            </a:r>
            <a:r>
              <a:rPr lang="en" sz="1800">
                <a:latin typeface="Roboto Mono Medium"/>
                <a:ea typeface="Roboto Mono Medium"/>
                <a:cs typeface="Roboto Mono Medium"/>
                <a:sym typeface="Roboto Mono Medium"/>
              </a:rPr>
              <a:t>disable_jit</a:t>
            </a:r>
            <a:r>
              <a:rPr lang="en" sz="1800"/>
              <a:t>) to pinpoint the exact operation causing the </a:t>
            </a:r>
            <a:r>
              <a:rPr lang="en" sz="1800">
                <a:latin typeface="Roboto Mono Medium"/>
                <a:ea typeface="Roboto Mono Medium"/>
                <a:cs typeface="Roboto Mono Medium"/>
                <a:sym typeface="Roboto Mono Medium"/>
              </a:rPr>
              <a:t>NaN</a:t>
            </a:r>
            <a:r>
              <a:rPr lang="en" sz="1800"/>
              <a:t> and raise an error there.</a:t>
            </a:r>
            <a:endParaRPr sz="1800"/>
          </a:p>
        </p:txBody>
      </p:sp>
      <p:sp>
        <p:nvSpPr>
          <p:cNvPr id="989" name="Google Shape;98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idx="1" type="body"/>
          </p:nvPr>
        </p:nvSpPr>
        <p:spPr>
          <a:xfrm>
            <a:off x="344500" y="1191375"/>
            <a:ext cx="81444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Limitations:</a:t>
            </a:r>
            <a:endParaRPr sz="1800"/>
          </a:p>
          <a:p>
            <a:pPr indent="-342900" lvl="0" marL="457200" rtl="0" algn="l">
              <a:lnSpc>
                <a:spcPct val="115000"/>
              </a:lnSpc>
              <a:spcBef>
                <a:spcPts val="1000"/>
              </a:spcBef>
              <a:spcAft>
                <a:spcPts val="0"/>
              </a:spcAft>
              <a:buSzPts val="1800"/>
              <a:buChar char="●"/>
            </a:pPr>
            <a:r>
              <a:rPr lang="en" sz="1800"/>
              <a:t>Can significantly slow down execution due to checks and potential eager re-runs.</a:t>
            </a:r>
            <a:endParaRPr sz="1800"/>
          </a:p>
          <a:p>
            <a:pPr indent="-342900" lvl="0" marL="457200" rtl="0" algn="l">
              <a:lnSpc>
                <a:spcPct val="115000"/>
              </a:lnSpc>
              <a:spcBef>
                <a:spcPts val="1000"/>
              </a:spcBef>
              <a:spcAft>
                <a:spcPts val="0"/>
              </a:spcAft>
              <a:buSzPts val="1800"/>
              <a:buChar char="●"/>
            </a:pPr>
            <a:r>
              <a:rPr lang="en" sz="1800"/>
              <a:t>Currently doesn't work with </a:t>
            </a:r>
            <a:r>
              <a:rPr lang="en" sz="1800">
                <a:latin typeface="Roboto Mono Medium"/>
                <a:ea typeface="Roboto Mono Medium"/>
                <a:cs typeface="Roboto Mono Medium"/>
                <a:sym typeface="Roboto Mono Medium"/>
              </a:rPr>
              <a:t>jax.shard_map</a:t>
            </a:r>
            <a:r>
              <a:rPr lang="en" sz="1800"/>
              <a:t>.</a:t>
            </a:r>
            <a:endParaRPr sz="1800"/>
          </a:p>
          <a:p>
            <a:pPr indent="-342900" lvl="0" marL="457200" rtl="0" algn="l">
              <a:lnSpc>
                <a:spcPct val="115000"/>
              </a:lnSpc>
              <a:spcBef>
                <a:spcPts val="1000"/>
              </a:spcBef>
              <a:spcAft>
                <a:spcPts val="0"/>
              </a:spcAft>
              <a:buSzPts val="1800"/>
              <a:buChar char="●"/>
            </a:pPr>
            <a:r>
              <a:rPr lang="en" sz="1800"/>
              <a:t>Might raise errors on intentionally created </a:t>
            </a:r>
            <a:r>
              <a:rPr lang="en" sz="1800">
                <a:latin typeface="Roboto Mono Medium"/>
                <a:ea typeface="Roboto Mono Medium"/>
                <a:cs typeface="Roboto Mono Medium"/>
                <a:sym typeface="Roboto Mono Medium"/>
              </a:rPr>
              <a:t>NaNs</a:t>
            </a:r>
            <a:r>
              <a:rPr lang="en" sz="1800"/>
              <a:t>.</a:t>
            </a:r>
            <a:endParaRPr sz="1800"/>
          </a:p>
          <a:p>
            <a:pPr indent="-342900" lvl="0" marL="457200" rtl="0" algn="l">
              <a:lnSpc>
                <a:spcPct val="115000"/>
              </a:lnSpc>
              <a:spcBef>
                <a:spcPts val="1000"/>
              </a:spcBef>
              <a:spcAft>
                <a:spcPts val="1000"/>
              </a:spcAft>
              <a:buSzPts val="1800"/>
              <a:buChar char="●"/>
            </a:pPr>
            <a:r>
              <a:rPr lang="en" sz="1800"/>
              <a:t>Best used during debugging, disable for production/performance runs.</a:t>
            </a:r>
            <a:endParaRPr sz="1800"/>
          </a:p>
        </p:txBody>
      </p:sp>
      <p:sp>
        <p:nvSpPr>
          <p:cNvPr id="995" name="Google Shape;995;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5"/>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Inspecting Flax NNX Models: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idx="1" type="body"/>
          </p:nvPr>
        </p:nvSpPr>
        <p:spPr>
          <a:xfrm>
            <a:off x="344500" y="1267575"/>
            <a:ext cx="83514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Flax NNX is designed with inspectability in mind (uses standard Python objects)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nnx.display()</a:t>
            </a:r>
            <a:r>
              <a:rPr lang="en" sz="1800"/>
              <a:t> provides a clear view of NNX objects: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nnx.Module</a:t>
            </a:r>
            <a:r>
              <a:rPr lang="en" sz="1800"/>
              <a:t> (models, layers)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nnx.Optimizer</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nnx.State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Other contained JAX arrays/objects</a:t>
            </a:r>
            <a:endParaRPr sz="1800"/>
          </a:p>
        </p:txBody>
      </p:sp>
      <p:sp>
        <p:nvSpPr>
          <p:cNvPr id="1006" name="Google Shape;100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29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700"/>
              <a:t>Debugging JAX &amp; Flax NNX:</a:t>
            </a:r>
            <a:endParaRPr sz="4700"/>
          </a:p>
          <a:p>
            <a:pPr indent="0" lvl="0" marL="0" rtl="0" algn="l">
              <a:spcBef>
                <a:spcPts val="1000"/>
              </a:spcBef>
              <a:spcAft>
                <a:spcPts val="0"/>
              </a:spcAft>
              <a:buNone/>
            </a:pPr>
            <a:r>
              <a:rPr lang="en" sz="2400"/>
              <a:t>A Guide for PyTorch Users</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Familiar Concepts and Mastering New Tools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7"/>
          <p:cNvSpPr txBox="1"/>
          <p:nvPr>
            <p:ph idx="1" type="body"/>
          </p:nvPr>
        </p:nvSpPr>
        <p:spPr>
          <a:xfrm>
            <a:off x="344500" y="962775"/>
            <a:ext cx="83514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Shows structure, parameters, state variables, shapes, types, and values.</a:t>
            </a:r>
            <a:endParaRPr sz="1800"/>
          </a:p>
          <a:p>
            <a:pPr indent="-342900" lvl="0" marL="457200" rtl="0" algn="l">
              <a:lnSpc>
                <a:spcPct val="115000"/>
              </a:lnSpc>
              <a:spcBef>
                <a:spcPts val="1000"/>
              </a:spcBef>
              <a:spcAft>
                <a:spcPts val="0"/>
              </a:spcAft>
              <a:buSzPts val="1800"/>
              <a:buChar char="●"/>
            </a:pPr>
            <a:r>
              <a:rPr lang="en" sz="1800"/>
              <a:t>Uses treescope library (if installed) for rich, interactive tree view in notebooks/Colab. Falls back to standard print otherwise.</a:t>
            </a:r>
            <a:endParaRPr sz="1800"/>
          </a:p>
          <a:p>
            <a:pPr indent="-342900" lvl="0" marL="457200" rtl="0" algn="l">
              <a:lnSpc>
                <a:spcPct val="115000"/>
              </a:lnSpc>
              <a:spcBef>
                <a:spcPts val="1000"/>
              </a:spcBef>
              <a:spcAft>
                <a:spcPts val="1000"/>
              </a:spcAft>
              <a:buSzPts val="1800"/>
              <a:buChar char="●"/>
            </a:pPr>
            <a:r>
              <a:rPr lang="en" sz="1800"/>
              <a:t>Analogous to </a:t>
            </a:r>
            <a:r>
              <a:rPr lang="en" sz="1800">
                <a:latin typeface="Roboto Mono Medium"/>
                <a:ea typeface="Roboto Mono Medium"/>
                <a:cs typeface="Roboto Mono Medium"/>
                <a:sym typeface="Roboto Mono Medium"/>
              </a:rPr>
              <a:t>print(pytorch_model)</a:t>
            </a:r>
            <a:r>
              <a:rPr lang="en" sz="1800"/>
              <a:t> but often more detailed and interactive.</a:t>
            </a:r>
            <a:endParaRPr sz="1800"/>
          </a:p>
        </p:txBody>
      </p:sp>
      <p:sp>
        <p:nvSpPr>
          <p:cNvPr id="1012" name="Google Shape;1012;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pic>
        <p:nvPicPr>
          <p:cNvPr id="1013" name="Google Shape;1013;p107"/>
          <p:cNvPicPr preferRelativeResize="0"/>
          <p:nvPr/>
        </p:nvPicPr>
        <p:blipFill>
          <a:blip r:embed="rId3">
            <a:alphaModFix/>
          </a:blip>
          <a:stretch>
            <a:fillRect/>
          </a:stretch>
        </p:blipFill>
        <p:spPr>
          <a:xfrm>
            <a:off x="351100" y="3136875"/>
            <a:ext cx="8441799" cy="15813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8"/>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Capturing Intermediate Values</a:t>
            </a:r>
            <a:r>
              <a:rPr lang="en"/>
              <a:t>: </a:t>
            </a:r>
            <a:r>
              <a:rPr lang="en">
                <a:latin typeface="Roboto Mono Medium"/>
                <a:ea typeface="Roboto Mono Medium"/>
                <a:cs typeface="Roboto Mono Medium"/>
                <a:sym typeface="Roboto Mono Medium"/>
              </a:rPr>
              <a:t>nnx.sow()</a:t>
            </a:r>
            <a:endParaRPr>
              <a:latin typeface="Roboto Mono Medium"/>
              <a:ea typeface="Roboto Mono Medium"/>
              <a:cs typeface="Roboto Mono Medium"/>
              <a:sym typeface="Roboto Mon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idx="1" type="body"/>
          </p:nvPr>
        </p:nvSpPr>
        <p:spPr>
          <a:xfrm>
            <a:off x="344500" y="962775"/>
            <a:ext cx="8313600" cy="3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What is</a:t>
            </a:r>
            <a:r>
              <a:rPr lang="en" sz="1800"/>
              <a:t> </a:t>
            </a:r>
            <a:r>
              <a:rPr lang="en" sz="1800">
                <a:latin typeface="Roboto Mono Medium"/>
                <a:ea typeface="Roboto Mono Medium"/>
                <a:cs typeface="Roboto Mono Medium"/>
                <a:sym typeface="Roboto Mono Medium"/>
              </a:rPr>
              <a:t>Module.sow()</a:t>
            </a:r>
            <a:r>
              <a:rPr lang="en" sz="1800"/>
              <a:t>?</a:t>
            </a:r>
            <a:endParaRPr sz="1800"/>
          </a:p>
          <a:p>
            <a:pPr indent="-342900" lvl="0" marL="457200" rtl="0" algn="l">
              <a:lnSpc>
                <a:spcPct val="115000"/>
              </a:lnSpc>
              <a:spcBef>
                <a:spcPts val="1000"/>
              </a:spcBef>
              <a:spcAft>
                <a:spcPts val="0"/>
              </a:spcAft>
              <a:buSzPts val="1800"/>
              <a:buChar char="●"/>
            </a:pPr>
            <a:r>
              <a:rPr lang="en" sz="1800"/>
              <a:t>A method within </a:t>
            </a:r>
            <a:r>
              <a:rPr lang="en" sz="1800">
                <a:latin typeface="Roboto Mono Medium"/>
                <a:ea typeface="Roboto Mono Medium"/>
                <a:cs typeface="Roboto Mono Medium"/>
                <a:sym typeface="Roboto Mono Medium"/>
              </a:rPr>
              <a:t>flax.nnx.Module</a:t>
            </a:r>
            <a:r>
              <a:rPr lang="en" sz="1800"/>
              <a:t> designed to capture and store intermediate values computed during a module's forward pass.   </a:t>
            </a:r>
            <a:endParaRPr sz="1800"/>
          </a:p>
          <a:p>
            <a:pPr indent="-342900" lvl="0" marL="457200" rtl="0" algn="l">
              <a:lnSpc>
                <a:spcPct val="115000"/>
              </a:lnSpc>
              <a:spcBef>
                <a:spcPts val="1000"/>
              </a:spcBef>
              <a:spcAft>
                <a:spcPts val="0"/>
              </a:spcAft>
              <a:buSzPts val="1800"/>
              <a:buChar char="●"/>
            </a:pPr>
            <a:r>
              <a:rPr b="1" lang="en" sz="1800"/>
              <a:t>Purpose</a:t>
            </a:r>
            <a:r>
              <a:rPr lang="en" sz="1800"/>
              <a:t>: Simplifies tracking internal computations (e.g., activations, gradients) without manually passing data structures through the call stack.   </a:t>
            </a:r>
            <a:endParaRPr sz="1800"/>
          </a:p>
          <a:p>
            <a:pPr indent="-342900" lvl="0" marL="457200" rtl="0" algn="l">
              <a:lnSpc>
                <a:spcPct val="115000"/>
              </a:lnSpc>
              <a:spcBef>
                <a:spcPts val="1000"/>
              </a:spcBef>
              <a:spcAft>
                <a:spcPts val="0"/>
              </a:spcAft>
              <a:buSzPts val="1800"/>
              <a:buChar char="●"/>
            </a:pPr>
            <a:r>
              <a:rPr lang="en" sz="1800"/>
              <a:t>Useful for:</a:t>
            </a:r>
            <a:endParaRPr sz="1800"/>
          </a:p>
          <a:p>
            <a:pPr indent="-342900" lvl="1" marL="914400" rtl="0" algn="l">
              <a:lnSpc>
                <a:spcPct val="115000"/>
              </a:lnSpc>
              <a:spcBef>
                <a:spcPts val="1000"/>
              </a:spcBef>
              <a:spcAft>
                <a:spcPts val="0"/>
              </a:spcAft>
              <a:buSzPts val="1800"/>
              <a:buChar char="○"/>
            </a:pPr>
            <a:r>
              <a:rPr lang="en" sz="1800"/>
              <a:t>Debugging model behavior.</a:t>
            </a:r>
            <a:endParaRPr sz="1800"/>
          </a:p>
          <a:p>
            <a:pPr indent="-342900" lvl="1" marL="914400" rtl="0" algn="l">
              <a:lnSpc>
                <a:spcPct val="115000"/>
              </a:lnSpc>
              <a:spcBef>
                <a:spcPts val="1000"/>
              </a:spcBef>
              <a:spcAft>
                <a:spcPts val="0"/>
              </a:spcAft>
              <a:buSzPts val="1800"/>
              <a:buChar char="○"/>
            </a:pPr>
            <a:r>
              <a:rPr lang="en" sz="1800"/>
              <a:t>Visualizing intermediate layer outputs.</a:t>
            </a:r>
            <a:endParaRPr sz="1800"/>
          </a:p>
          <a:p>
            <a:pPr indent="-342900" lvl="1" marL="914400" rtl="0" algn="l">
              <a:lnSpc>
                <a:spcPct val="115000"/>
              </a:lnSpc>
              <a:spcBef>
                <a:spcPts val="1000"/>
              </a:spcBef>
              <a:spcAft>
                <a:spcPts val="1000"/>
              </a:spcAft>
              <a:buSzPts val="1800"/>
              <a:buChar char="○"/>
            </a:pPr>
            <a:r>
              <a:rPr lang="en" sz="1800"/>
              <a:t>Implementing custom loss functions based on internal states.</a:t>
            </a:r>
            <a:endParaRPr sz="1800"/>
          </a:p>
        </p:txBody>
      </p:sp>
      <p:sp>
        <p:nvSpPr>
          <p:cNvPr id="1024" name="Google Shape;1024;p109"/>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0"/>
          <p:cNvSpPr txBox="1"/>
          <p:nvPr>
            <p:ph idx="1" type="body"/>
          </p:nvPr>
        </p:nvSpPr>
        <p:spPr>
          <a:xfrm>
            <a:off x="344500" y="886575"/>
            <a:ext cx="8248500" cy="359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How it Works: Core Arguments</a:t>
            </a:r>
            <a:endParaRPr b="1" sz="1800"/>
          </a:p>
          <a:p>
            <a:pPr indent="0" lvl="0" marL="0" rtl="0" algn="l">
              <a:lnSpc>
                <a:spcPct val="115000"/>
              </a:lnSpc>
              <a:spcBef>
                <a:spcPts val="1000"/>
              </a:spcBef>
              <a:spcAft>
                <a:spcPts val="0"/>
              </a:spcAft>
              <a:buNone/>
            </a:pPr>
            <a:r>
              <a:rPr lang="en" sz="1500">
                <a:latin typeface="Roboto Mono"/>
                <a:ea typeface="Roboto Mono"/>
                <a:cs typeface="Roboto Mono"/>
                <a:sym typeface="Roboto Mono"/>
              </a:rPr>
              <a:t>self.sow(variable_type, name, value, *, reduce_fn=None, init_fn=None)</a:t>
            </a:r>
            <a:endParaRPr sz="1500">
              <a:latin typeface="Roboto Mono"/>
              <a:ea typeface="Roboto Mono"/>
              <a:cs typeface="Roboto Mono"/>
              <a:sym typeface="Roboto Mono"/>
            </a:endParaRPr>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variable_type:</a:t>
            </a:r>
            <a:r>
              <a:rPr lang="en" sz="1800"/>
              <a:t> Specifies the variable wrapper (e.g., </a:t>
            </a:r>
            <a:r>
              <a:rPr lang="en" sz="1800">
                <a:latin typeface="Roboto Mono Medium"/>
                <a:ea typeface="Roboto Mono Medium"/>
                <a:cs typeface="Roboto Mono Medium"/>
                <a:sym typeface="Roboto Mono Medium"/>
              </a:rPr>
              <a:t>nnx.Intermediate</a:t>
            </a:r>
            <a:r>
              <a:rPr lang="en" sz="1800"/>
              <a:t>). Used for later filtering/retrieval.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name (str):</a:t>
            </a:r>
            <a:r>
              <a:rPr lang="en" sz="1800"/>
              <a:t> The attribute name under which the value will be stored on the module instance.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value:</a:t>
            </a:r>
            <a:r>
              <a:rPr lang="en" sz="1800"/>
              <a:t> The actual JAX array or Python object to be stored.</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(Optional) reduce_fn, init_fn:</a:t>
            </a:r>
            <a:r>
              <a:rPr lang="en" sz="1800"/>
              <a:t> Customize how values are stored/aggregated if </a:t>
            </a:r>
            <a:r>
              <a:rPr lang="en" sz="1800">
                <a:latin typeface="Roboto Mono Medium"/>
                <a:ea typeface="Roboto Mono Medium"/>
                <a:cs typeface="Roboto Mono Medium"/>
                <a:sym typeface="Roboto Mono Medium"/>
              </a:rPr>
              <a:t>sow</a:t>
            </a:r>
            <a:r>
              <a:rPr lang="en" sz="1800"/>
              <a:t> is called multiple times with the same name</a:t>
            </a:r>
            <a:endParaRPr sz="1800"/>
          </a:p>
        </p:txBody>
      </p:sp>
      <p:sp>
        <p:nvSpPr>
          <p:cNvPr id="1030" name="Google Shape;1030;p110"/>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4" name="Shape 1034"/>
        <p:cNvGrpSpPr/>
        <p:nvPr/>
      </p:nvGrpSpPr>
      <p:grpSpPr>
        <a:xfrm>
          <a:off x="0" y="0"/>
          <a:ext cx="0" cy="0"/>
          <a:chOff x="0" y="0"/>
          <a:chExt cx="0" cy="0"/>
        </a:xfrm>
      </p:grpSpPr>
      <p:sp>
        <p:nvSpPr>
          <p:cNvPr id="1035" name="Google Shape;1035;p111"/>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class</a:t>
            </a:r>
            <a:r>
              <a:rPr lang="en" sz="1100">
                <a:solidFill>
                  <a:srgbClr val="FFB757"/>
                </a:solidFill>
                <a:latin typeface="Roboto Mono"/>
                <a:ea typeface="Roboto Mono"/>
                <a:cs typeface="Roboto Mono"/>
                <a:sym typeface="Roboto Mono"/>
              </a:rPr>
              <a:t> SimpleModel</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nnx</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Module</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__init__</a:t>
            </a:r>
            <a:r>
              <a:rPr lang="en" sz="1100">
                <a:solidFill>
                  <a:srgbClr val="F0F3F6"/>
                </a:solidFill>
                <a:latin typeface="Roboto Mono"/>
                <a:ea typeface="Roboto Mono"/>
                <a:cs typeface="Roboto Mono"/>
                <a:sym typeface="Roboto Mono"/>
              </a:rPr>
              <a:t>(self, 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nnx.Linear(</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Sow the output of the dense layer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.sow(nnx.Intermediate, </a:t>
            </a:r>
            <a:r>
              <a:rPr lang="en" sz="1100">
                <a:solidFill>
                  <a:srgbClr val="ADDCFF"/>
                </a:solidFill>
                <a:latin typeface="Roboto Mono"/>
                <a:ea typeface="Roboto Mono"/>
                <a:cs typeface="Roboto Mono"/>
                <a:sym typeface="Roboto Mono"/>
              </a:rPr>
              <a:t>'dense_output'</a:t>
            </a:r>
            <a:r>
              <a:rPr lang="en" sz="1100">
                <a:solidFill>
                  <a:srgbClr val="F0F3F6"/>
                </a:solidFill>
                <a:latin typeface="Roboto Mono"/>
                <a:ea typeface="Roboto Mono"/>
                <a:cs typeface="Roboto Mono"/>
                <a:sym typeface="Roboto Mono"/>
              </a:rPr>
              <a:t>,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model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SimpleModel(</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nnx.Rngs(</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model(jnp.ones((</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Retrieve the sown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intermediate_val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model.dense_output.value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Output: (array([[...]]),) - A tuple containing the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(intermediate_val)</a:t>
            </a:r>
            <a:endParaRPr sz="1100">
              <a:solidFill>
                <a:srgbClr val="FF9492"/>
              </a:solidFill>
              <a:latin typeface="Roboto Mono"/>
              <a:ea typeface="Roboto Mono"/>
              <a:cs typeface="Roboto Mono"/>
              <a:sym typeface="Roboto Mono"/>
            </a:endParaRPr>
          </a:p>
        </p:txBody>
      </p:sp>
      <p:sp>
        <p:nvSpPr>
          <p:cNvPr id="1036" name="Google Shape;1036;p111"/>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a:t>
            </a:r>
            <a:r>
              <a:rPr lang="en">
                <a:solidFill>
                  <a:schemeClr val="lt2"/>
                </a:solidFill>
                <a:latin typeface="Roboto Mono Medium"/>
                <a:ea typeface="Roboto Mono Medium"/>
                <a:cs typeface="Roboto Mono Medium"/>
                <a:sym typeface="Roboto Mono Medium"/>
              </a:rPr>
              <a:t>Module.sow()</a:t>
            </a:r>
            <a:r>
              <a:rPr lang="en">
                <a:solidFill>
                  <a:schemeClr val="lt2"/>
                </a:solidFill>
              </a:rPr>
              <a:t> - Storage, Retrieval &amp; Customization</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 type="body"/>
          </p:nvPr>
        </p:nvSpPr>
        <p:spPr>
          <a:xfrm>
            <a:off x="344500" y="1496175"/>
            <a:ext cx="79809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Storage and Retrieval</a:t>
            </a:r>
            <a:endParaRPr b="1" sz="1800"/>
          </a:p>
          <a:p>
            <a:pPr indent="-342900" lvl="0" marL="457200" rtl="0" algn="l">
              <a:lnSpc>
                <a:spcPct val="115000"/>
              </a:lnSpc>
              <a:spcBef>
                <a:spcPts val="1000"/>
              </a:spcBef>
              <a:spcAft>
                <a:spcPts val="0"/>
              </a:spcAft>
              <a:buSzPts val="1800"/>
              <a:buChar char="●"/>
            </a:pPr>
            <a:r>
              <a:rPr lang="en" sz="1800"/>
              <a:t>Sown values are stored as attributes on the module instance, named according to the name argument.</a:t>
            </a:r>
            <a:endParaRPr sz="1800"/>
          </a:p>
          <a:p>
            <a:pPr indent="-342900" lvl="0" marL="457200" rtl="0" algn="l">
              <a:lnSpc>
                <a:spcPct val="115000"/>
              </a:lnSpc>
              <a:spcBef>
                <a:spcPts val="1000"/>
              </a:spcBef>
              <a:spcAft>
                <a:spcPts val="0"/>
              </a:spcAft>
              <a:buSzPts val="1800"/>
              <a:buChar char="●"/>
            </a:pPr>
            <a:r>
              <a:rPr lang="en" sz="1800"/>
              <a:t>The actual data is accessed via the </a:t>
            </a:r>
            <a:r>
              <a:rPr lang="en" sz="1800">
                <a:latin typeface="Roboto Mono Medium"/>
                <a:ea typeface="Roboto Mono Medium"/>
                <a:cs typeface="Roboto Mono Medium"/>
                <a:sym typeface="Roboto Mono Medium"/>
              </a:rPr>
              <a:t>.value</a:t>
            </a:r>
            <a:r>
              <a:rPr lang="en" sz="1800"/>
              <a:t> property of this attribute (e.g., </a:t>
            </a:r>
            <a:r>
              <a:rPr lang="en" sz="1800">
                <a:latin typeface="Roboto Mono Medium"/>
                <a:ea typeface="Roboto Mono Medium"/>
                <a:cs typeface="Roboto Mono Medium"/>
                <a:sym typeface="Roboto Mono Medium"/>
              </a:rPr>
              <a:t>model.dense_output.value</a:t>
            </a:r>
            <a:r>
              <a:rPr lang="en" sz="1800"/>
              <a:t>).</a:t>
            </a:r>
            <a:endParaRPr sz="1800"/>
          </a:p>
          <a:p>
            <a:pPr indent="-342900" lvl="0" marL="457200" rtl="0" algn="l">
              <a:lnSpc>
                <a:spcPct val="115000"/>
              </a:lnSpc>
              <a:spcBef>
                <a:spcPts val="1000"/>
              </a:spcBef>
              <a:spcAft>
                <a:spcPts val="1000"/>
              </a:spcAft>
              <a:buSzPts val="1800"/>
              <a:buChar char="●"/>
            </a:pPr>
            <a:r>
              <a:rPr b="1" lang="en" sz="1800"/>
              <a:t>Default Behavior:</a:t>
            </a:r>
            <a:r>
              <a:rPr lang="en" sz="1800"/>
              <a:t> Calling </a:t>
            </a:r>
            <a:r>
              <a:rPr lang="en" sz="1800">
                <a:latin typeface="Roboto Mono Medium"/>
                <a:ea typeface="Roboto Mono Medium"/>
                <a:cs typeface="Roboto Mono Medium"/>
                <a:sym typeface="Roboto Mono Medium"/>
              </a:rPr>
              <a:t>sow</a:t>
            </a:r>
            <a:r>
              <a:rPr lang="en" sz="1800"/>
              <a:t> multiple times with the same name appends the new value to a tuple stored in </a:t>
            </a:r>
            <a:r>
              <a:rPr lang="en" sz="1800">
                <a:latin typeface="Roboto Mono Medium"/>
                <a:ea typeface="Roboto Mono Medium"/>
                <a:cs typeface="Roboto Mono Medium"/>
                <a:sym typeface="Roboto Mono Medium"/>
              </a:rPr>
              <a:t>.value</a:t>
            </a:r>
            <a:r>
              <a:rPr lang="en" sz="1800"/>
              <a:t>. Be mindful of potential memory growth with frequent calls.</a:t>
            </a:r>
            <a:endParaRPr sz="1800"/>
          </a:p>
        </p:txBody>
      </p:sp>
      <p:sp>
        <p:nvSpPr>
          <p:cNvPr id="1042" name="Google Shape;1042;p11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idx="1" type="body"/>
          </p:nvPr>
        </p:nvSpPr>
        <p:spPr>
          <a:xfrm>
            <a:off x="344500" y="1496175"/>
            <a:ext cx="7980900" cy="294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Advanced Features</a:t>
            </a:r>
            <a:endParaRPr b="1" sz="1800"/>
          </a:p>
          <a:p>
            <a:pPr indent="-342900" lvl="0" marL="457200" rtl="0" algn="l">
              <a:lnSpc>
                <a:spcPct val="115000"/>
              </a:lnSpc>
              <a:spcBef>
                <a:spcPts val="1000"/>
              </a:spcBef>
              <a:spcAft>
                <a:spcPts val="0"/>
              </a:spcAft>
              <a:buSzPts val="1800"/>
              <a:buChar char="●"/>
            </a:pPr>
            <a:r>
              <a:rPr b="1" lang="en" sz="1800"/>
              <a:t>Custom Aggregation:</a:t>
            </a:r>
            <a:r>
              <a:rPr lang="en" sz="1800"/>
              <a:t> Use </a:t>
            </a:r>
            <a:r>
              <a:rPr lang="en" sz="1800">
                <a:latin typeface="Roboto Mono Medium"/>
                <a:ea typeface="Roboto Mono Medium"/>
                <a:cs typeface="Roboto Mono Medium"/>
                <a:sym typeface="Roboto Mono Medium"/>
              </a:rPr>
              <a:t>init_fn</a:t>
            </a:r>
            <a:r>
              <a:rPr lang="en" sz="1800"/>
              <a:t> and </a:t>
            </a:r>
            <a:r>
              <a:rPr lang="en" sz="1800">
                <a:latin typeface="Roboto Mono Medium"/>
                <a:ea typeface="Roboto Mono Medium"/>
                <a:cs typeface="Roboto Mono Medium"/>
                <a:sym typeface="Roboto Mono Medium"/>
              </a:rPr>
              <a:t>reduce_fn</a:t>
            </a:r>
            <a:r>
              <a:rPr lang="en" sz="1800"/>
              <a:t> to define custom logic for combining multiple sown values (e.g., sum, product, average) instead of appending to a tuple.   </a:t>
            </a:r>
            <a:endParaRPr sz="1800"/>
          </a:p>
          <a:p>
            <a:pPr indent="-342900" lvl="0" marL="457200" rtl="0" algn="l">
              <a:lnSpc>
                <a:spcPct val="115000"/>
              </a:lnSpc>
              <a:spcBef>
                <a:spcPts val="1000"/>
              </a:spcBef>
              <a:spcAft>
                <a:spcPts val="1000"/>
              </a:spcAft>
              <a:buSzPts val="1800"/>
              <a:buChar char="●"/>
            </a:pPr>
            <a:r>
              <a:rPr b="1" lang="en" sz="1800"/>
              <a:t>State Management:</a:t>
            </a:r>
            <a:r>
              <a:rPr lang="en" sz="1800"/>
              <a:t> Sown variables (typed by </a:t>
            </a:r>
            <a:r>
              <a:rPr lang="en" sz="1800">
                <a:latin typeface="Roboto Mono Medium"/>
                <a:ea typeface="Roboto Mono Medium"/>
                <a:cs typeface="Roboto Mono Medium"/>
                <a:sym typeface="Roboto Mono Medium"/>
              </a:rPr>
              <a:t>variable_type</a:t>
            </a:r>
            <a:r>
              <a:rPr lang="en" sz="1800"/>
              <a:t>) integrate with NNX graph utilities like </a:t>
            </a:r>
            <a:r>
              <a:rPr lang="en" sz="1800">
                <a:latin typeface="Roboto Mono Medium"/>
                <a:ea typeface="Roboto Mono Medium"/>
                <a:cs typeface="Roboto Mono Medium"/>
                <a:sym typeface="Roboto Mono Medium"/>
              </a:rPr>
              <a:t>nnx.split(), nnx.state(), and nnx.pop()</a:t>
            </a:r>
            <a:r>
              <a:rPr lang="en" sz="1800"/>
              <a:t> for extracting or managing specific types of intermediate values from the module state.</a:t>
            </a:r>
            <a:endParaRPr sz="1800"/>
          </a:p>
        </p:txBody>
      </p:sp>
      <p:sp>
        <p:nvSpPr>
          <p:cNvPr id="1048" name="Google Shape;1048;p113"/>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2" name="Shape 1052"/>
        <p:cNvGrpSpPr/>
        <p:nvPr/>
      </p:nvGrpSpPr>
      <p:grpSpPr>
        <a:xfrm>
          <a:off x="0" y="0"/>
          <a:ext cx="0" cy="0"/>
          <a:chOff x="0" y="0"/>
          <a:chExt cx="0" cy="0"/>
        </a:xfrm>
      </p:grpSpPr>
      <p:sp>
        <p:nvSpPr>
          <p:cNvPr id="1053" name="Google Shape;1053;p114"/>
          <p:cNvSpPr txBox="1"/>
          <p:nvPr>
            <p:ph type="title"/>
          </p:nvPr>
        </p:nvSpPr>
        <p:spPr>
          <a:xfrm>
            <a:off x="962188" y="1708800"/>
            <a:ext cx="7877100" cy="142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Robustness with Chex Assertions</a:t>
            </a:r>
            <a:endParaRPr/>
          </a:p>
          <a:p>
            <a:pPr indent="0" lvl="0" marL="0" rtl="0" algn="l">
              <a:spcBef>
                <a:spcPts val="1000"/>
              </a:spcBef>
              <a:spcAft>
                <a:spcPts val="0"/>
              </a:spcAft>
              <a:buNone/>
            </a:pPr>
            <a:r>
              <a:rPr lang="en" sz="1800"/>
              <a:t>Note:</a:t>
            </a:r>
            <a:br>
              <a:rPr lang="en" sz="1800"/>
            </a:br>
            <a:r>
              <a:rPr lang="en" sz="1800"/>
              <a:t>This section is optional if you have already gone through the Chex module.</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7" name="Shape 1057"/>
        <p:cNvGrpSpPr/>
        <p:nvPr/>
      </p:nvGrpSpPr>
      <p:grpSpPr>
        <a:xfrm>
          <a:off x="0" y="0"/>
          <a:ext cx="0" cy="0"/>
          <a:chOff x="0" y="0"/>
          <a:chExt cx="0" cy="0"/>
        </a:xfrm>
      </p:grpSpPr>
      <p:sp>
        <p:nvSpPr>
          <p:cNvPr id="1058" name="Google Shape;1058;p115"/>
          <p:cNvSpPr txBox="1"/>
          <p:nvPr>
            <p:ph idx="1" type="body"/>
          </p:nvPr>
        </p:nvSpPr>
        <p:spPr>
          <a:xfrm>
            <a:off x="344500" y="1267575"/>
            <a:ext cx="82971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A library from DeepMind for reliable JAX code (testing, debugging)</a:t>
            </a:r>
            <a:endParaRPr sz="1800"/>
          </a:p>
          <a:p>
            <a:pPr indent="-342900" lvl="0" marL="457200" rtl="0" algn="l">
              <a:lnSpc>
                <a:spcPct val="115000"/>
              </a:lnSpc>
              <a:spcBef>
                <a:spcPts val="1000"/>
              </a:spcBef>
              <a:spcAft>
                <a:spcPts val="0"/>
              </a:spcAft>
              <a:buSzPts val="1800"/>
              <a:buChar char="●"/>
            </a:pPr>
            <a:r>
              <a:rPr lang="en" sz="1800"/>
              <a:t>Provides powerful assertion functions.</a:t>
            </a:r>
            <a:endParaRPr sz="1800"/>
          </a:p>
          <a:p>
            <a:pPr indent="-342900" lvl="0" marL="457200" rtl="0" algn="l">
              <a:lnSpc>
                <a:spcPct val="115000"/>
              </a:lnSpc>
              <a:spcBef>
                <a:spcPts val="1000"/>
              </a:spcBef>
              <a:spcAft>
                <a:spcPts val="0"/>
              </a:spcAft>
              <a:buSzPts val="1800"/>
              <a:buChar char="●"/>
            </a:pPr>
            <a:r>
              <a:rPr lang="en" sz="1800"/>
              <a:t>Static Assertions: Check properties independent of runtime values (shapes, dtypes, rank, structure).</a:t>
            </a:r>
            <a:endParaRPr sz="1800"/>
          </a:p>
          <a:p>
            <a:pPr indent="-342900" lvl="0" marL="457200" rtl="0" algn="l">
              <a:lnSpc>
                <a:spcPct val="115000"/>
              </a:lnSpc>
              <a:spcBef>
                <a:spcPts val="1000"/>
              </a:spcBef>
              <a:spcAft>
                <a:spcPts val="1000"/>
              </a:spcAft>
              <a:buSzPts val="1800"/>
              <a:buChar char="●"/>
            </a:pPr>
            <a:r>
              <a:rPr lang="en" sz="1800"/>
              <a:t>Work seamlessly inside </a:t>
            </a:r>
            <a:r>
              <a:rPr lang="en" sz="1800">
                <a:latin typeface="Roboto Mono Medium"/>
                <a:ea typeface="Roboto Mono Medium"/>
                <a:cs typeface="Roboto Mono Medium"/>
                <a:sym typeface="Roboto Mono Medium"/>
              </a:rPr>
              <a:t>@jax.jit()</a:t>
            </a:r>
            <a:r>
              <a:rPr lang="en" sz="1800"/>
              <a:t> because they operate on traced information.</a:t>
            </a:r>
            <a:endParaRPr sz="1800"/>
          </a:p>
        </p:txBody>
      </p:sp>
      <p:sp>
        <p:nvSpPr>
          <p:cNvPr id="1059" name="Google Shape;105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3" name="Shape 1063"/>
        <p:cNvGrpSpPr/>
        <p:nvPr/>
      </p:nvGrpSpPr>
      <p:grpSpPr>
        <a:xfrm>
          <a:off x="0" y="0"/>
          <a:ext cx="0" cy="0"/>
          <a:chOff x="0" y="0"/>
          <a:chExt cx="0" cy="0"/>
        </a:xfrm>
      </p:grpSpPr>
      <p:sp>
        <p:nvSpPr>
          <p:cNvPr id="1064" name="Google Shape;1064;p116"/>
          <p:cNvSpPr txBox="1"/>
          <p:nvPr>
            <p:ph idx="1" type="body"/>
          </p:nvPr>
        </p:nvSpPr>
        <p:spPr>
          <a:xfrm>
            <a:off x="344500" y="962775"/>
            <a:ext cx="82971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Examples (static assertions):</a:t>
            </a:r>
            <a:endParaRPr sz="1800"/>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chex.assert_shape(array, (batch, features))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chex.assert_rank(array, 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chex.assert_type(array, jnp.float32)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chex.assert_trees_all_equal_shapes(tree1, tree2)</a:t>
            </a:r>
            <a:endParaRPr sz="1800">
              <a:latin typeface="Roboto Mono Medium"/>
              <a:ea typeface="Roboto Mono Medium"/>
              <a:cs typeface="Roboto Mono Medium"/>
              <a:sym typeface="Roboto Mono Medium"/>
            </a:endParaRPr>
          </a:p>
        </p:txBody>
      </p:sp>
      <p:sp>
        <p:nvSpPr>
          <p:cNvPr id="1065" name="Google Shape;1065;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886575"/>
            <a:ext cx="8281500" cy="39687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PyTorch</a:t>
            </a:r>
            <a:r>
              <a:rPr lang="en" sz="1700"/>
              <a:t>: Mostly eager execution. </a:t>
            </a:r>
            <a:r>
              <a:rPr lang="en" sz="1700">
                <a:latin typeface="Roboto Mono Medium"/>
                <a:ea typeface="Roboto Mono Medium"/>
                <a:cs typeface="Roboto Mono Medium"/>
                <a:sym typeface="Roboto Mono Medium"/>
              </a:rPr>
              <a:t>print(),pdb</a:t>
            </a:r>
            <a:r>
              <a:rPr lang="en" sz="1700"/>
              <a:t> work directly on runtime values.</a:t>
            </a:r>
            <a:endParaRPr sz="1700"/>
          </a:p>
          <a:p>
            <a:pPr indent="-336550" lvl="0" marL="457200" rtl="0" algn="l">
              <a:lnSpc>
                <a:spcPct val="115000"/>
              </a:lnSpc>
              <a:spcBef>
                <a:spcPts val="1000"/>
              </a:spcBef>
              <a:spcAft>
                <a:spcPts val="0"/>
              </a:spcAft>
              <a:buSzPts val="1700"/>
              <a:buChar char="●"/>
            </a:pPr>
            <a:r>
              <a:rPr b="1" lang="en" sz="1700"/>
              <a:t>JAX</a:t>
            </a:r>
            <a:r>
              <a:rPr lang="en" sz="1700"/>
              <a:t>: Relies heavily on Just-In-Time (JIT) compilation (</a:t>
            </a:r>
            <a:r>
              <a:rPr lang="en" sz="1700">
                <a:latin typeface="Roboto Mono Medium"/>
                <a:ea typeface="Roboto Mono Medium"/>
                <a:cs typeface="Roboto Mono Medium"/>
                <a:sym typeface="Roboto Mono Medium"/>
              </a:rPr>
              <a:t>@jax.jit</a:t>
            </a:r>
            <a:r>
              <a:rPr lang="en" sz="1700"/>
              <a:t>) for performance.</a:t>
            </a:r>
            <a:endParaRPr sz="1700"/>
          </a:p>
          <a:p>
            <a:pPr indent="-336550" lvl="1" marL="914400" rtl="0" algn="l">
              <a:lnSpc>
                <a:spcPct val="115000"/>
              </a:lnSpc>
              <a:spcBef>
                <a:spcPts val="1000"/>
              </a:spcBef>
              <a:spcAft>
                <a:spcPts val="0"/>
              </a:spcAft>
              <a:buSzPts val="1700"/>
              <a:buChar char="○"/>
            </a:pPr>
            <a:r>
              <a:rPr b="1" lang="en" sz="1700"/>
              <a:t>Tracing Phase</a:t>
            </a:r>
            <a:r>
              <a:rPr lang="en" sz="1700"/>
              <a:t>: Python code runs once with abstract tracers (shapes/types) to build a computation graph. Standard </a:t>
            </a:r>
            <a:r>
              <a:rPr lang="en" sz="1700">
                <a:latin typeface="Roboto Mono Medium"/>
                <a:ea typeface="Roboto Mono Medium"/>
                <a:cs typeface="Roboto Mono Medium"/>
                <a:sym typeface="Roboto Mono Medium"/>
              </a:rPr>
              <a:t>print()</a:t>
            </a:r>
            <a:r>
              <a:rPr lang="en" sz="1700"/>
              <a:t> or </a:t>
            </a:r>
            <a:r>
              <a:rPr lang="en" sz="1700">
                <a:latin typeface="Roboto Mono Medium"/>
                <a:ea typeface="Roboto Mono Medium"/>
                <a:cs typeface="Roboto Mono Medium"/>
                <a:sym typeface="Roboto Mono Medium"/>
              </a:rPr>
              <a:t>pdb</a:t>
            </a:r>
            <a:r>
              <a:rPr lang="en" sz="1700"/>
              <a:t> only see these tracers.  However tracers can be useful, since they carry shapes and </a:t>
            </a:r>
            <a:r>
              <a:rPr lang="en" sz="1700">
                <a:latin typeface="Roboto Mono Medium"/>
                <a:ea typeface="Roboto Mono Medium"/>
                <a:cs typeface="Roboto Mono Medium"/>
                <a:sym typeface="Roboto Mono Medium"/>
              </a:rPr>
              <a:t>dtypes</a:t>
            </a:r>
            <a:r>
              <a:rPr lang="en" sz="1700"/>
              <a:t>.</a:t>
            </a:r>
            <a:endParaRPr sz="1700"/>
          </a:p>
          <a:p>
            <a:pPr indent="-336550" lvl="1" marL="914400" rtl="0" algn="l">
              <a:lnSpc>
                <a:spcPct val="115000"/>
              </a:lnSpc>
              <a:spcBef>
                <a:spcPts val="1000"/>
              </a:spcBef>
              <a:spcAft>
                <a:spcPts val="0"/>
              </a:spcAft>
              <a:buSzPts val="1700"/>
              <a:buChar char="○"/>
            </a:pPr>
            <a:r>
              <a:rPr b="1" lang="en" sz="1700"/>
              <a:t>Execution Phase</a:t>
            </a:r>
            <a:r>
              <a:rPr lang="en" sz="1700"/>
              <a:t>: Compiled graph (e.g., XLA) runs later on CPU/GPU/TPU with concrete values. Standard tools can't inspect this directly.</a:t>
            </a:r>
            <a:endParaRPr sz="1700"/>
          </a:p>
          <a:p>
            <a:pPr indent="-336550" lvl="0" marL="457200" rtl="0" algn="l">
              <a:lnSpc>
                <a:spcPct val="115000"/>
              </a:lnSpc>
              <a:spcBef>
                <a:spcPts val="1000"/>
              </a:spcBef>
              <a:spcAft>
                <a:spcPts val="1000"/>
              </a:spcAft>
              <a:buSzPts val="1700"/>
              <a:buChar char="●"/>
            </a:pPr>
            <a:r>
              <a:rPr b="1" lang="en" sz="1700"/>
              <a:t>Challenge</a:t>
            </a:r>
            <a:r>
              <a:rPr lang="en" sz="1700"/>
              <a:t>: How to inspect </a:t>
            </a:r>
            <a:r>
              <a:rPr i="1" lang="en" sz="1700"/>
              <a:t>runtime</a:t>
            </a:r>
            <a:r>
              <a:rPr lang="en" sz="1700"/>
              <a:t> values inside JIT-compiled code?</a:t>
            </a:r>
            <a:endParaRPr sz="17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is JAX Debugging Different? The JIT Impact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69" name="Shape 1069"/>
        <p:cNvGrpSpPr/>
        <p:nvPr/>
      </p:nvGrpSpPr>
      <p:grpSpPr>
        <a:xfrm>
          <a:off x="0" y="0"/>
          <a:ext cx="0" cy="0"/>
          <a:chOff x="0" y="0"/>
          <a:chExt cx="0" cy="0"/>
        </a:xfrm>
      </p:grpSpPr>
      <p:sp>
        <p:nvSpPr>
          <p:cNvPr id="1070" name="Google Shape;1070;p117"/>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process_data</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Assert input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chex.assert_type(x, jnp.float32)      </a:t>
            </a:r>
            <a:r>
              <a:rPr lang="en" sz="1200">
                <a:solidFill>
                  <a:srgbClr val="BDC4CC"/>
                </a:solidFill>
                <a:latin typeface="Roboto Mono"/>
                <a:ea typeface="Roboto Mono"/>
                <a:cs typeface="Roboto Mono"/>
                <a:sym typeface="Roboto Mono"/>
              </a:rPr>
              <a:t># Assert input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 computation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x.sum() </a:t>
            </a:r>
            <a:r>
              <a:rPr lang="en" sz="1200">
                <a:solidFill>
                  <a:srgbClr val="BDC4CC"/>
                </a:solidFill>
                <a:latin typeface="Roboto Mono"/>
                <a:ea typeface="Roboto Mono"/>
                <a:cs typeface="Roboto Mono"/>
                <a:sym typeface="Roboto Mono"/>
              </a:rPr>
              <a:t># Dummy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071" name="Google Shape;1071;p117"/>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Catching Errors Early: Chex Assertions</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sp>
        <p:nvSpPr>
          <p:cNvPr id="1076" name="Google Shape;1076;p118"/>
          <p:cNvSpPr txBox="1"/>
          <p:nvPr>
            <p:ph idx="1" type="body"/>
          </p:nvPr>
        </p:nvSpPr>
        <p:spPr>
          <a:xfrm>
            <a:off x="344500" y="1267575"/>
            <a:ext cx="83406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Value Assertions</a:t>
            </a:r>
            <a:r>
              <a:rPr lang="en" sz="1800"/>
              <a:t>: Check properties dependent on runtime numerical values</a:t>
            </a:r>
            <a:endParaRPr sz="1800"/>
          </a:p>
          <a:p>
            <a:pPr indent="-342900" lvl="0" marL="457200" rtl="0" algn="l">
              <a:lnSpc>
                <a:spcPct val="115000"/>
              </a:lnSpc>
              <a:spcBef>
                <a:spcPts val="1000"/>
              </a:spcBef>
              <a:spcAft>
                <a:spcPts val="0"/>
              </a:spcAft>
              <a:buSzPts val="1800"/>
              <a:buChar char="●"/>
            </a:pPr>
            <a:r>
              <a:rPr lang="en" sz="1800"/>
              <a:t>Examples: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chex.assert_tree_all_finite(pytree)</a:t>
            </a:r>
            <a:r>
              <a:rPr lang="en" sz="1800"/>
              <a:t> (Checks for</a:t>
            </a:r>
            <a:r>
              <a:rPr lang="en" sz="1800">
                <a:latin typeface="Roboto Mono Medium"/>
                <a:ea typeface="Roboto Mono Medium"/>
                <a:cs typeface="Roboto Mono Medium"/>
                <a:sym typeface="Roboto Mono Medium"/>
              </a:rPr>
              <a:t> NaN/Inf</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chex.assert_trees_all_close(tree1, tree2)</a:t>
            </a:r>
            <a:r>
              <a:rPr lang="en" sz="1800"/>
              <a:t> (Checks numerical closeness)</a:t>
            </a:r>
            <a:endParaRPr sz="1800"/>
          </a:p>
          <a:p>
            <a:pPr indent="-342900" lvl="0" marL="457200" rtl="0" algn="l">
              <a:lnSpc>
                <a:spcPct val="115000"/>
              </a:lnSpc>
              <a:spcBef>
                <a:spcPts val="1000"/>
              </a:spcBef>
              <a:spcAft>
                <a:spcPts val="1000"/>
              </a:spcAft>
              <a:buSzPts val="1800"/>
              <a:buChar char="●"/>
            </a:pPr>
            <a:r>
              <a:rPr b="1" lang="en" sz="1800"/>
              <a:t>Challenge</a:t>
            </a:r>
            <a:r>
              <a:rPr lang="en" sz="1800"/>
              <a:t>: Need runtime values, but JIT traces abstractly.</a:t>
            </a:r>
            <a:endParaRPr sz="1800"/>
          </a:p>
        </p:txBody>
      </p:sp>
      <p:sp>
        <p:nvSpPr>
          <p:cNvPr id="1077" name="Google Shape;1077;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Checking Runtime Values with Chex: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1" name="Shape 1081"/>
        <p:cNvGrpSpPr/>
        <p:nvPr/>
      </p:nvGrpSpPr>
      <p:grpSpPr>
        <a:xfrm>
          <a:off x="0" y="0"/>
          <a:ext cx="0" cy="0"/>
          <a:chOff x="0" y="0"/>
          <a:chExt cx="0" cy="0"/>
        </a:xfrm>
      </p:grpSpPr>
      <p:sp>
        <p:nvSpPr>
          <p:cNvPr id="1082" name="Google Shape;1082;p119"/>
          <p:cNvSpPr txBox="1"/>
          <p:nvPr>
            <p:ph idx="1" type="body"/>
          </p:nvPr>
        </p:nvSpPr>
        <p:spPr>
          <a:xfrm>
            <a:off x="344500" y="1419975"/>
            <a:ext cx="83406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Solution</a:t>
            </a:r>
            <a:r>
              <a:rPr lang="en" sz="1800"/>
              <a:t>: Wrap the JITted function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Transforms the function to embed value checks into the compiled graph.</a:t>
            </a:r>
            <a:endParaRPr sz="1800"/>
          </a:p>
          <a:p>
            <a:pPr indent="-342900" lvl="0" marL="457200" rtl="0" algn="l">
              <a:lnSpc>
                <a:spcPct val="115000"/>
              </a:lnSpc>
              <a:spcBef>
                <a:spcPts val="1000"/>
              </a:spcBef>
              <a:spcAft>
                <a:spcPts val="0"/>
              </a:spcAft>
              <a:buSzPts val="1800"/>
              <a:buChar char="●"/>
            </a:pPr>
            <a:r>
              <a:rPr lang="en" sz="1800"/>
              <a:t>Assertions will now throw exceptions when values fail</a:t>
            </a:r>
            <a:endParaRPr sz="1800"/>
          </a:p>
          <a:p>
            <a:pPr indent="0" lvl="0" marL="0" rtl="0" algn="l">
              <a:lnSpc>
                <a:spcPct val="115000"/>
              </a:lnSpc>
              <a:spcBef>
                <a:spcPts val="1000"/>
              </a:spcBef>
              <a:spcAft>
                <a:spcPts val="0"/>
              </a:spcAft>
              <a:buNone/>
            </a:pPr>
            <a:r>
              <a:t/>
            </a:r>
            <a:endParaRPr b="1" sz="1800"/>
          </a:p>
          <a:p>
            <a:pPr indent="0" lvl="0" marL="0" rtl="0" algn="l">
              <a:lnSpc>
                <a:spcPct val="115000"/>
              </a:lnSpc>
              <a:spcBef>
                <a:spcPts val="1000"/>
              </a:spcBef>
              <a:spcAft>
                <a:spcPts val="1000"/>
              </a:spcAft>
              <a:buNone/>
            </a:pPr>
            <a:r>
              <a:rPr b="1" lang="en" sz="1800"/>
              <a:t>Note</a:t>
            </a:r>
            <a:r>
              <a:rPr lang="en" sz="1800"/>
              <a:t>: </a:t>
            </a:r>
            <a:r>
              <a:rPr lang="en" sz="1800">
                <a:latin typeface="Roboto Mono Medium"/>
                <a:ea typeface="Roboto Mono Medium"/>
                <a:cs typeface="Roboto Mono Medium"/>
                <a:sym typeface="Roboto Mono Medium"/>
              </a:rPr>
              <a:t>@chex.chexify()</a:t>
            </a:r>
            <a:r>
              <a:rPr lang="en" sz="1800"/>
              <a:t> does not currently work in Colab notebooks</a:t>
            </a:r>
            <a:endParaRPr sz="1800"/>
          </a:p>
        </p:txBody>
      </p:sp>
      <p:sp>
        <p:nvSpPr>
          <p:cNvPr id="1083" name="Google Shape;1083;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Checking Runtime Values with Chex: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87" name="Shape 1087"/>
        <p:cNvGrpSpPr/>
        <p:nvPr/>
      </p:nvGrpSpPr>
      <p:grpSpPr>
        <a:xfrm>
          <a:off x="0" y="0"/>
          <a:ext cx="0" cy="0"/>
          <a:chOff x="0" y="0"/>
          <a:chExt cx="0" cy="0"/>
        </a:xfrm>
      </p:grpSpPr>
      <p:sp>
        <p:nvSpPr>
          <p:cNvPr id="1088" name="Google Shape;1088;p120"/>
          <p:cNvSpPr txBox="1"/>
          <p:nvPr/>
        </p:nvSpPr>
        <p:spPr>
          <a:xfrm>
            <a:off x="375525" y="11617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check_finite_output</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This value assertion works inside jit because of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089" name="Google Shape;1089;p12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Checking Runtime Values with Chex: </a:t>
            </a:r>
            <a:r>
              <a:rPr lang="en">
                <a:solidFill>
                  <a:schemeClr val="lt2"/>
                </a:solidFill>
                <a:latin typeface="Roboto Mono Medium"/>
                <a:ea typeface="Roboto Mono Medium"/>
                <a:cs typeface="Roboto Mono Medium"/>
                <a:sym typeface="Roboto Mono Medium"/>
              </a:rPr>
              <a:t>chex.chexify()</a:t>
            </a:r>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093" name="Shape 1093"/>
        <p:cNvGrpSpPr/>
        <p:nvPr/>
      </p:nvGrpSpPr>
      <p:grpSpPr>
        <a:xfrm>
          <a:off x="0" y="0"/>
          <a:ext cx="0" cy="0"/>
          <a:chOff x="0" y="0"/>
          <a:chExt cx="0" cy="0"/>
        </a:xfrm>
      </p:grpSpPr>
      <p:sp>
        <p:nvSpPr>
          <p:cNvPr id="1094" name="Google Shape;1094;p121"/>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err,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'Finite call ok'</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err_nan, result_nan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jnp.nan]))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'Oops, exception: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str</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Print the error message</a:t>
            </a:r>
            <a:endParaRPr sz="1200">
              <a:solidFill>
                <a:srgbClr val="FF9492"/>
              </a:solidFill>
              <a:latin typeface="Roboto Mono"/>
              <a:ea typeface="Roboto Mono"/>
              <a:cs typeface="Roboto Mono"/>
              <a:sym typeface="Roboto Mono"/>
            </a:endParaRPr>
          </a:p>
        </p:txBody>
      </p:sp>
      <p:sp>
        <p:nvSpPr>
          <p:cNvPr id="1095" name="Google Shape;1095;p121"/>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Checking Runtime Values with Chex: </a:t>
            </a:r>
            <a:r>
              <a:rPr lang="en">
                <a:solidFill>
                  <a:schemeClr val="lt2"/>
                </a:solidFill>
                <a:latin typeface="Roboto Mono Medium"/>
                <a:ea typeface="Roboto Mono Medium"/>
                <a:cs typeface="Roboto Mono Medium"/>
                <a:sym typeface="Roboto Mono Medium"/>
              </a:rPr>
              <a:t>chex.chexify()</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9" name="Shape 1099"/>
        <p:cNvGrpSpPr/>
        <p:nvPr/>
      </p:nvGrpSpPr>
      <p:grpSpPr>
        <a:xfrm>
          <a:off x="0" y="0"/>
          <a:ext cx="0" cy="0"/>
          <a:chOff x="0" y="0"/>
          <a:chExt cx="0" cy="0"/>
        </a:xfrm>
      </p:grpSpPr>
      <p:sp>
        <p:nvSpPr>
          <p:cNvPr id="1100" name="Google Shape;1100;p122"/>
          <p:cNvSpPr txBox="1"/>
          <p:nvPr>
            <p:ph idx="1" type="body"/>
          </p:nvPr>
        </p:nvSpPr>
        <p:spPr>
          <a:xfrm>
            <a:off x="344500" y="1267575"/>
            <a:ext cx="8286000" cy="320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JAX re-compiles (re-traces) a </a:t>
            </a:r>
            <a:r>
              <a:rPr lang="en" sz="1800">
                <a:latin typeface="Roboto Mono Medium"/>
                <a:ea typeface="Roboto Mono Medium"/>
                <a:cs typeface="Roboto Mono Medium"/>
                <a:sym typeface="Roboto Mono Medium"/>
              </a:rPr>
              <a:t>@jax.jit()</a:t>
            </a:r>
            <a:r>
              <a:rPr lang="en" sz="1800"/>
              <a:t> function if input argument structure (shapes/types) changes unexpectedly between calls. This kills performance.</a:t>
            </a:r>
            <a:endParaRPr sz="1800"/>
          </a:p>
          <a:p>
            <a:pPr indent="0" lvl="0" marL="0" rtl="0" algn="l">
              <a:lnSpc>
                <a:spcPct val="115000"/>
              </a:lnSpc>
              <a:spcBef>
                <a:spcPts val="1000"/>
              </a:spcBef>
              <a:spcAft>
                <a:spcPts val="0"/>
              </a:spcAft>
              <a:buNone/>
            </a:pPr>
            <a:r>
              <a:rPr b="1" lang="en" sz="1800"/>
              <a:t>Solution</a:t>
            </a:r>
            <a:r>
              <a:rPr lang="en" sz="1800"/>
              <a:t>: </a:t>
            </a:r>
            <a:r>
              <a:rPr lang="en" sz="1800">
                <a:latin typeface="Roboto Mono Medium"/>
                <a:ea typeface="Roboto Mono Medium"/>
                <a:cs typeface="Roboto Mono Medium"/>
                <a:sym typeface="Roboto Mono Medium"/>
              </a:rPr>
              <a:t>@chex.assert_max_traces(n=N)</a:t>
            </a:r>
            <a:r>
              <a:rPr lang="en" sz="1800"/>
              <a:t> decorator.</a:t>
            </a:r>
            <a:endParaRPr sz="1800"/>
          </a:p>
          <a:p>
            <a:pPr indent="-342900" lvl="0" marL="457200" rtl="0" algn="l">
              <a:lnSpc>
                <a:spcPct val="115000"/>
              </a:lnSpc>
              <a:spcBef>
                <a:spcPts val="1000"/>
              </a:spcBef>
              <a:spcAft>
                <a:spcPts val="0"/>
              </a:spcAft>
              <a:buSzPts val="1800"/>
              <a:buChar char="●"/>
            </a:pPr>
            <a:r>
              <a:rPr lang="en" sz="1800"/>
              <a:t>Place inside </a:t>
            </a:r>
            <a:r>
              <a:rPr lang="en" sz="1800">
                <a:latin typeface="Roboto Mono Medium"/>
                <a:ea typeface="Roboto Mono Medium"/>
                <a:cs typeface="Roboto Mono Medium"/>
                <a:sym typeface="Roboto Mono Medium"/>
              </a:rPr>
              <a:t>@jax.jit()</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Raises an error if the function is traced more than N times (usually </a:t>
            </a:r>
            <a:r>
              <a:rPr lang="en" sz="1800">
                <a:latin typeface="Roboto Mono Medium"/>
                <a:ea typeface="Roboto Mono Medium"/>
                <a:cs typeface="Roboto Mono Medium"/>
                <a:sym typeface="Roboto Mono Medium"/>
              </a:rPr>
              <a:t>N=1</a:t>
            </a:r>
            <a:r>
              <a:rPr lang="en" sz="1800"/>
              <a:t> is desired after initial compilation).</a:t>
            </a:r>
            <a:endParaRPr sz="1800"/>
          </a:p>
          <a:p>
            <a:pPr indent="-342900" lvl="0" marL="457200" rtl="0" algn="l">
              <a:lnSpc>
                <a:spcPct val="115000"/>
              </a:lnSpc>
              <a:spcBef>
                <a:spcPts val="1000"/>
              </a:spcBef>
              <a:spcAft>
                <a:spcPts val="1000"/>
              </a:spcAft>
              <a:buSzPts val="1800"/>
              <a:buChar char="●"/>
            </a:pPr>
            <a:r>
              <a:rPr lang="en" sz="1800"/>
              <a:t>Helps pinpoint where and why unnecessary re-compilations are happening.</a:t>
            </a:r>
            <a:endParaRPr sz="1800"/>
          </a:p>
        </p:txBody>
      </p:sp>
      <p:sp>
        <p:nvSpPr>
          <p:cNvPr id="1101" name="Google Shape;1101;p12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Performance Debugging: </a:t>
            </a:r>
            <a:r>
              <a:rPr lang="en">
                <a:latin typeface="Roboto Mono Medium"/>
                <a:ea typeface="Roboto Mono Medium"/>
                <a:cs typeface="Roboto Mono Medium"/>
                <a:sym typeface="Roboto Mono Medium"/>
              </a:rPr>
              <a:t>chex.assert_max_traces()</a:t>
            </a:r>
            <a:endParaRPr>
              <a:latin typeface="Roboto Mono Medium"/>
              <a:ea typeface="Roboto Mono Medium"/>
              <a:cs typeface="Roboto Mono Medium"/>
              <a:sym typeface="Roboto Mono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05" name="Shape 1105"/>
        <p:cNvGrpSpPr/>
        <p:nvPr/>
      </p:nvGrpSpPr>
      <p:grpSpPr>
        <a:xfrm>
          <a:off x="0" y="0"/>
          <a:ext cx="0" cy="0"/>
          <a:chOff x="0" y="0"/>
          <a:chExt cx="0" cy="0"/>
        </a:xfrm>
      </p:grpSpPr>
      <p:sp>
        <p:nvSpPr>
          <p:cNvPr id="1106" name="Google Shape;1106;p12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functools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chex.clear_trace_counter() </a:t>
            </a:r>
            <a:r>
              <a:rPr lang="en" sz="1200">
                <a:solidFill>
                  <a:srgbClr val="BDC4CC"/>
                </a:solidFill>
                <a:latin typeface="Roboto Mono"/>
                <a:ea typeface="Roboto Mono"/>
                <a:cs typeface="Roboto Mono"/>
                <a:sym typeface="Roboto Mono"/>
              </a:rPr>
              <a:t># Required for running multiple times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1: Works as expected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@functools.partial</a:t>
            </a:r>
            <a:r>
              <a:rPr lang="en" sz="1200">
                <a:solidFill>
                  <a:srgbClr val="F0F3F6"/>
                </a:solidFill>
                <a:latin typeface="Roboto Mono"/>
                <a:ea typeface="Roboto Mono"/>
                <a:cs typeface="Roboto Mono"/>
                <a:sym typeface="Roboto Mono"/>
              </a:rPr>
              <a:t>(jax.jit, </a:t>
            </a:r>
            <a:r>
              <a:rPr lang="en" sz="1200">
                <a:solidFill>
                  <a:srgbClr val="FFB757"/>
                </a:solidFill>
                <a:latin typeface="Roboto Mono"/>
                <a:ea typeface="Roboto Mono"/>
                <a:cs typeface="Roboto Mono"/>
                <a:sym typeface="Roboto Mono"/>
              </a:rPr>
              <a:t>static_argnums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Expect only ONE compilation for a static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process_fixed_shape</a:t>
            </a:r>
            <a:r>
              <a:rPr lang="en" sz="1200">
                <a:solidFill>
                  <a:srgbClr val="F0F3F6"/>
                </a:solidFill>
                <a:latin typeface="Roboto Mono"/>
                <a:ea typeface="Roboto Mono"/>
                <a:cs typeface="Roboto Mono"/>
                <a:sym typeface="Roboto Mono"/>
              </a:rPr>
              <a:t>(x: chex.Array, shape_tuple: </a:t>
            </a:r>
            <a:r>
              <a:rPr lang="en" sz="1200">
                <a:solidFill>
                  <a:srgbClr val="91CBFF"/>
                </a:solidFill>
                <a:latin typeface="Roboto Mono"/>
                <a:ea typeface="Roboto Mono"/>
                <a:cs typeface="Roboto Mono"/>
                <a:sym typeface="Roboto Mono"/>
              </a:rPr>
              <a:t>tuple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shape_tuple)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2.0</a:t>
            </a:r>
            <a:endParaRPr sz="1200">
              <a:solidFill>
                <a:srgbClr val="FF9492"/>
              </a:solidFill>
              <a:latin typeface="Roboto Mono"/>
              <a:ea typeface="Roboto Mono"/>
              <a:cs typeface="Roboto Mono"/>
              <a:sym typeface="Roboto Mono"/>
            </a:endParaRPr>
          </a:p>
        </p:txBody>
      </p:sp>
      <p:sp>
        <p:nvSpPr>
          <p:cNvPr id="1107" name="Google Shape;1107;p12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11" name="Shape 1111"/>
        <p:cNvGrpSpPr/>
        <p:nvPr/>
      </p:nvGrpSpPr>
      <p:grpSpPr>
        <a:xfrm>
          <a:off x="0" y="0"/>
          <a:ext cx="0" cy="0"/>
          <a:chOff x="0" y="0"/>
          <a:chExt cx="0" cy="0"/>
        </a:xfrm>
      </p:grpSpPr>
      <p:sp>
        <p:nvSpPr>
          <p:cNvPr id="1112" name="Google Shape;1112;p124"/>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"Scenario 1: Calling with consistent shape"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fixed_shape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input_data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"First call successful.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Second call -&gt; Reuses cache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r>
              <a:rPr lang="en" sz="1200">
                <a:solidFill>
                  <a:srgbClr val="F0F3F6"/>
                </a:solidFill>
                <a:latin typeface="Roboto Mono"/>
                <a:ea typeface="Roboto Mono"/>
                <a:cs typeface="Roboto Mono"/>
                <a:sym typeface="Roboto Mono"/>
              </a:rPr>
              <a:t>,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"Second call successful (used cache)."</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13" name="Google Shape;1113;p12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17" name="Shape 1117"/>
        <p:cNvGrpSpPr/>
        <p:nvPr/>
      </p:nvGrpSpPr>
      <p:grpSpPr>
        <a:xfrm>
          <a:off x="0" y="0"/>
          <a:ext cx="0" cy="0"/>
          <a:chOff x="0" y="0"/>
          <a:chExt cx="0" cy="0"/>
        </a:xfrm>
      </p:grpSpPr>
      <p:sp>
        <p:nvSpPr>
          <p:cNvPr id="1118" name="Google Shape;1118;p125"/>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2: Triggers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(if not static_argnums or called differently)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r>
              <a:rPr lang="en" sz="1200">
                <a:solidFill>
                  <a:srgbClr val="BDC4CC"/>
                </a:solidFill>
                <a:latin typeface="Roboto Mono"/>
                <a:ea typeface="Roboto Mono"/>
                <a:cs typeface="Roboto Mono"/>
                <a:sym typeface="Roboto Mono"/>
              </a:rPr>
              <a:t> # No static_argnums this time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process_dynamic_shape</a:t>
            </a:r>
            <a:r>
              <a:rPr lang="en" sz="1200">
                <a:solidFill>
                  <a:srgbClr val="F0F3F6"/>
                </a:solidFill>
                <a:latin typeface="Roboto Mono"/>
                <a:ea typeface="Roboto Mono"/>
                <a:cs typeface="Roboto Mono"/>
                <a:sym typeface="Roboto Mono"/>
              </a:rPr>
              <a:t>(x: chex.Array):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Shape varies, forcing re-compilation if not handled carefully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jnp.sum(x)</a:t>
            </a:r>
            <a:endParaRPr sz="1200">
              <a:solidFill>
                <a:srgbClr val="FF9492"/>
              </a:solidFill>
              <a:latin typeface="Roboto Mono"/>
              <a:ea typeface="Roboto Mono"/>
              <a:cs typeface="Roboto Mono"/>
              <a:sym typeface="Roboto Mono"/>
            </a:endParaRPr>
          </a:p>
        </p:txBody>
      </p:sp>
      <p:sp>
        <p:nvSpPr>
          <p:cNvPr id="1119" name="Google Shape;1119;p12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23" name="Shape 1123"/>
        <p:cNvGrpSpPr/>
        <p:nvPr/>
      </p:nvGrpSpPr>
      <p:grpSpPr>
        <a:xfrm>
          <a:off x="0" y="0"/>
          <a:ext cx="0" cy="0"/>
          <a:chOff x="0" y="0"/>
          <a:chExt cx="0" cy="0"/>
        </a:xfrm>
      </p:grpSpPr>
      <p:sp>
        <p:nvSpPr>
          <p:cNvPr id="1124" name="Google Shape;1124;p126"/>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Scenario 2: Calling with varying shapes (demonstrates re-tracing)"</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(2, 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(3, 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Second call -&gt; Re-traces (Count = 2) -&gt;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Caught expected error:</a:t>
            </a:r>
            <a:r>
              <a:rPr lang="en" sz="1200">
                <a:solidFill>
                  <a:srgbClr val="FF9492"/>
                </a:solidFill>
                <a:latin typeface="Roboto Mono"/>
                <a:ea typeface="Roboto Mono"/>
                <a:cs typeface="Roboto Mono"/>
                <a:sym typeface="Roboto Mono"/>
              </a:rPr>
              <a:t>\n{</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25" name="Google Shape;1125;p12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1"/>
          <p:cNvSpPr txBox="1"/>
          <p:nvPr>
            <p:ph idx="1" type="body"/>
          </p:nvPr>
        </p:nvSpPr>
        <p:spPr>
          <a:xfrm>
            <a:off x="344500" y="1496175"/>
            <a:ext cx="7926600" cy="212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print()</a:t>
            </a:r>
            <a:r>
              <a:rPr lang="en" sz="1800"/>
              <a:t> for use inside transformed functions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Embeds the print operation into the compiled computation graph.</a:t>
            </a:r>
            <a:endParaRPr sz="1800"/>
          </a:p>
          <a:p>
            <a:pPr indent="-342900" lvl="0" marL="457200" rtl="0" algn="l">
              <a:lnSpc>
                <a:spcPct val="115000"/>
              </a:lnSpc>
              <a:spcBef>
                <a:spcPts val="1000"/>
              </a:spcBef>
              <a:spcAft>
                <a:spcPts val="0"/>
              </a:spcAft>
              <a:buSzPts val="1800"/>
              <a:buChar char="●"/>
            </a:pPr>
            <a:r>
              <a:rPr lang="en" sz="1800"/>
              <a:t>Outputs concrete runtime values during execution.</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ordered=True</a:t>
            </a:r>
            <a:r>
              <a:rPr lang="en" sz="1800"/>
              <a:t> to ensure prints appear sequentially as written.</a:t>
            </a:r>
            <a:endParaRPr sz="1800"/>
          </a:p>
        </p:txBody>
      </p:sp>
      <p:sp>
        <p:nvSpPr>
          <p:cNvPr id="917" name="Google Shape;917;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Roboto Mono Medium"/>
                <a:ea typeface="Roboto Mono Medium"/>
                <a:cs typeface="Roboto Mono Medium"/>
                <a:sym typeface="Roboto Mono Medium"/>
              </a:rPr>
              <a:t>printf</a:t>
            </a:r>
            <a:r>
              <a:rPr lang="en"/>
              <a:t> Debugging" in JAX: </a:t>
            </a:r>
            <a:r>
              <a:rPr lang="en">
                <a:latin typeface="Roboto Mono Medium"/>
                <a:ea typeface="Roboto Mono Medium"/>
                <a:cs typeface="Roboto Mono Medium"/>
                <a:sym typeface="Roboto Mono Medium"/>
              </a:rPr>
              <a:t>jax.debug.print()</a:t>
            </a:r>
            <a:endParaRPr>
              <a:latin typeface="Roboto Mono Medium"/>
              <a:ea typeface="Roboto Mono Medium"/>
              <a:cs typeface="Roboto Mono Medium"/>
              <a:sym typeface="Roboto Mono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2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with TensorBoard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28"/>
          <p:cNvSpPr txBox="1"/>
          <p:nvPr>
            <p:ph idx="1" type="body"/>
          </p:nvPr>
        </p:nvSpPr>
        <p:spPr>
          <a:xfrm>
            <a:off x="344500" y="1267575"/>
            <a:ext cx="82860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TensorBoard works well with JAX/Flax for monitoring experiments.</a:t>
            </a:r>
            <a:endParaRPr sz="1800"/>
          </a:p>
          <a:p>
            <a:pPr indent="0" lvl="0" marL="0" rtl="0" algn="l">
              <a:lnSpc>
                <a:spcPct val="115000"/>
              </a:lnSpc>
              <a:spcBef>
                <a:spcPts val="1000"/>
              </a:spcBef>
              <a:spcAft>
                <a:spcPts val="0"/>
              </a:spcAft>
              <a:buNone/>
            </a:pPr>
            <a:r>
              <a:rPr lang="en" sz="1800"/>
              <a:t>Setup:</a:t>
            </a:r>
            <a:endParaRPr sz="1800"/>
          </a:p>
          <a:p>
            <a:pPr indent="-342900" lvl="0" marL="457200" rtl="0" algn="l">
              <a:lnSpc>
                <a:spcPct val="115000"/>
              </a:lnSpc>
              <a:spcBef>
                <a:spcPts val="1000"/>
              </a:spcBef>
              <a:spcAft>
                <a:spcPts val="0"/>
              </a:spcAft>
              <a:buSzPts val="1800"/>
              <a:buAutoNum type="arabicPeriod"/>
            </a:pPr>
            <a:r>
              <a:rPr b="1" lang="en" sz="1800"/>
              <a:t>Install</a:t>
            </a:r>
            <a:r>
              <a:rPr lang="en" sz="1800"/>
              <a:t>: </a:t>
            </a:r>
            <a:r>
              <a:rPr lang="en" sz="1800">
                <a:latin typeface="Roboto Mono Medium"/>
                <a:ea typeface="Roboto Mono Medium"/>
                <a:cs typeface="Roboto Mono Medium"/>
                <a:sym typeface="Roboto Mono Medium"/>
              </a:rPr>
              <a:t>pip install tensorboard</a:t>
            </a:r>
            <a:r>
              <a:rPr lang="en" sz="1800"/>
              <a:t> (You might need tensorflow or torch[tensorboard] for the writer).</a:t>
            </a:r>
            <a:endParaRPr sz="1800"/>
          </a:p>
          <a:p>
            <a:pPr indent="-342900" lvl="0" marL="457200" rtl="0" algn="l">
              <a:lnSpc>
                <a:spcPct val="115000"/>
              </a:lnSpc>
              <a:spcBef>
                <a:spcPts val="1000"/>
              </a:spcBef>
              <a:spcAft>
                <a:spcPts val="0"/>
              </a:spcAft>
              <a:buSzPts val="1800"/>
              <a:buAutoNum type="arabicPeriod"/>
            </a:pPr>
            <a:r>
              <a:rPr b="1" lang="en" sz="1800"/>
              <a:t>Create Summary Writer</a:t>
            </a:r>
            <a:r>
              <a:rPr lang="en" sz="1800"/>
              <a:t>: Points to a log directory. Can use TensorBoardX, or</a:t>
            </a:r>
            <a:r>
              <a:rPr lang="en" sz="1800"/>
              <a:t> TensorFlow, or PyTorch utilities.</a:t>
            </a:r>
            <a:endParaRPr sz="1800"/>
          </a:p>
          <a:p>
            <a:pPr indent="-342900" lvl="0" marL="457200" rtl="0" algn="l">
              <a:lnSpc>
                <a:spcPct val="115000"/>
              </a:lnSpc>
              <a:spcBef>
                <a:spcPts val="1000"/>
              </a:spcBef>
              <a:spcAft>
                <a:spcPts val="0"/>
              </a:spcAft>
              <a:buSzPts val="1800"/>
              <a:buAutoNum type="arabicPeriod"/>
            </a:pPr>
            <a:r>
              <a:rPr b="1" lang="en" sz="1800"/>
              <a:t>Launch TensorBoard</a:t>
            </a:r>
            <a:r>
              <a:rPr lang="en" sz="1800"/>
              <a:t>: From terminal: </a:t>
            </a:r>
            <a:r>
              <a:rPr lang="en" sz="1800">
                <a:latin typeface="Roboto Mono"/>
                <a:ea typeface="Roboto Mono"/>
                <a:cs typeface="Roboto Mono"/>
                <a:sym typeface="Roboto Mono"/>
              </a:rPr>
              <a:t>tensorboard --logdir logs</a:t>
            </a:r>
            <a:endParaRPr sz="1800">
              <a:latin typeface="Roboto Mono"/>
              <a:ea typeface="Roboto Mono"/>
              <a:cs typeface="Roboto Mono"/>
              <a:sym typeface="Roboto Mono"/>
            </a:endParaRPr>
          </a:p>
          <a:p>
            <a:pPr indent="-342900" lvl="0" marL="457200" rtl="0" algn="l">
              <a:lnSpc>
                <a:spcPct val="115000"/>
              </a:lnSpc>
              <a:spcBef>
                <a:spcPts val="1000"/>
              </a:spcBef>
              <a:spcAft>
                <a:spcPts val="1000"/>
              </a:spcAft>
              <a:buSzPts val="1800"/>
              <a:buAutoNum type="arabicPeriod"/>
            </a:pPr>
            <a:r>
              <a:rPr b="1" lang="en" sz="1800"/>
              <a:t>Access in browser</a:t>
            </a:r>
            <a:r>
              <a:rPr lang="en" sz="1800"/>
              <a:t> (usually </a:t>
            </a:r>
            <a:r>
              <a:rPr lang="en" sz="1800">
                <a:latin typeface="Roboto Mono"/>
                <a:ea typeface="Roboto Mono"/>
                <a:cs typeface="Roboto Mono"/>
                <a:sym typeface="Roboto Mono"/>
              </a:rPr>
              <a:t>http://localhost:6006</a:t>
            </a:r>
            <a:r>
              <a:rPr lang="en" sz="1800"/>
              <a:t>).</a:t>
            </a:r>
            <a:endParaRPr sz="1800"/>
          </a:p>
        </p:txBody>
      </p:sp>
      <p:sp>
        <p:nvSpPr>
          <p:cNvPr id="1136" name="Google Shape;1136;p128"/>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(Setup)</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40" name="Shape 1140"/>
        <p:cNvGrpSpPr/>
        <p:nvPr/>
      </p:nvGrpSpPr>
      <p:grpSpPr>
        <a:xfrm>
          <a:off x="0" y="0"/>
          <a:ext cx="0" cy="0"/>
          <a:chOff x="0" y="0"/>
          <a:chExt cx="0" cy="0"/>
        </a:xfrm>
      </p:grpSpPr>
      <p:sp>
        <p:nvSpPr>
          <p:cNvPr id="1141" name="Google Shape;1141;p129"/>
          <p:cNvSpPr txBox="1"/>
          <p:nvPr/>
        </p:nvSpPr>
        <p:spPr>
          <a:xfrm>
            <a:off x="375525" y="14665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1: TensorBoardX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tensorboardX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2: TensorFlow 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tensorflow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tf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tf.summary.create_file_writer(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3: PyTorch writer (if torch installed)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torch.utils.tensorboard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142" name="Google Shape;1142;p12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TensorBoard: Create Summary Writer</a:t>
            </a:r>
            <a:endParaRPr>
              <a:solidFill>
                <a:schemeClr val="lt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0"/>
          <p:cNvSpPr txBox="1"/>
          <p:nvPr>
            <p:ph idx="1" type="body"/>
          </p:nvPr>
        </p:nvSpPr>
        <p:spPr>
          <a:xfrm>
            <a:off x="344500" y="886575"/>
            <a:ext cx="82860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Log metrics, images, etc., from your training loop.</a:t>
            </a:r>
            <a:endParaRPr sz="1800"/>
          </a:p>
          <a:p>
            <a:pPr indent="-342900" lvl="0" marL="457200" rtl="0" algn="l">
              <a:lnSpc>
                <a:spcPct val="115000"/>
              </a:lnSpc>
              <a:spcBef>
                <a:spcPts val="1000"/>
              </a:spcBef>
              <a:spcAft>
                <a:spcPts val="0"/>
              </a:spcAft>
              <a:buSzPts val="1800"/>
              <a:buChar char="●"/>
            </a:pPr>
            <a:r>
              <a:rPr b="1" lang="en" sz="1800"/>
              <a:t>Scalars</a:t>
            </a:r>
            <a:r>
              <a:rPr lang="en" sz="1800"/>
              <a:t> (Loss, Accuracy):</a:t>
            </a:r>
            <a:endParaRPr sz="1800"/>
          </a:p>
          <a:p>
            <a:pPr indent="-342900" lvl="1" marL="9144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tf.summary.scalar(...)</a:t>
            </a:r>
            <a:r>
              <a:rPr lang="en" sz="1800"/>
              <a:t> (TF writer, or PyTorch writer)</a:t>
            </a:r>
            <a:endParaRPr sz="1800"/>
          </a:p>
          <a:p>
            <a:pPr indent="-342900" lvl="1" marL="914400" rtl="0" algn="l">
              <a:lnSpc>
                <a:spcPct val="115000"/>
              </a:lnSpc>
              <a:spcBef>
                <a:spcPts val="1000"/>
              </a:spcBef>
              <a:spcAft>
                <a:spcPts val="0"/>
              </a:spcAft>
              <a:buSzPts val="1800"/>
              <a:buChar char="○"/>
            </a:pPr>
            <a:r>
              <a:rPr b="1" lang="en" sz="1800"/>
              <a:t>Crucial</a:t>
            </a:r>
            <a:r>
              <a:rPr lang="en" sz="1800"/>
              <a:t>: Convert JAX arrays to Python scalars using </a:t>
            </a:r>
            <a:r>
              <a:rPr lang="en" sz="1800">
                <a:latin typeface="Roboto Mono Medium"/>
                <a:ea typeface="Roboto Mono Medium"/>
                <a:cs typeface="Roboto Mono Medium"/>
                <a:sym typeface="Roboto Mono Medium"/>
              </a:rPr>
              <a:t>.item()</a:t>
            </a:r>
            <a:r>
              <a:rPr lang="en" sz="1800"/>
              <a:t> before logging.</a:t>
            </a:r>
            <a:endParaRPr sz="1800"/>
          </a:p>
          <a:p>
            <a:pPr indent="-342900" lvl="0" marL="457200" rtl="0" algn="l">
              <a:lnSpc>
                <a:spcPct val="115000"/>
              </a:lnSpc>
              <a:spcBef>
                <a:spcPts val="1000"/>
              </a:spcBef>
              <a:spcAft>
                <a:spcPts val="0"/>
              </a:spcAft>
              <a:buSzPts val="1800"/>
              <a:buChar char="●"/>
            </a:pPr>
            <a:r>
              <a:rPr b="1" lang="en" sz="1800"/>
              <a:t>Images</a:t>
            </a:r>
            <a:r>
              <a:rPr lang="en" sz="1800"/>
              <a:t>: Visualize inputs, predictions, attention maps (</a:t>
            </a:r>
            <a:r>
              <a:rPr lang="en" sz="1800">
                <a:latin typeface="Roboto Mono Medium"/>
                <a:ea typeface="Roboto Mono Medium"/>
                <a:cs typeface="Roboto Mono Medium"/>
                <a:sym typeface="Roboto Mono Medium"/>
              </a:rPr>
              <a:t>writer.add_image(...)</a:t>
            </a:r>
            <a:r>
              <a:rPr lang="en" sz="1800"/>
              <a:t>).</a:t>
            </a:r>
            <a:endParaRPr sz="1800"/>
          </a:p>
          <a:p>
            <a:pPr indent="-342900" lvl="0" marL="457200" rtl="0" algn="l">
              <a:lnSpc>
                <a:spcPct val="115000"/>
              </a:lnSpc>
              <a:spcBef>
                <a:spcPts val="1000"/>
              </a:spcBef>
              <a:spcAft>
                <a:spcPts val="1000"/>
              </a:spcAft>
              <a:buSzPts val="1800"/>
              <a:buChar char="●"/>
            </a:pPr>
            <a:r>
              <a:rPr b="1" lang="en" sz="1800"/>
              <a:t>Profiling</a:t>
            </a:r>
            <a:r>
              <a:rPr lang="en" sz="1800"/>
              <a:t>: JAX profiling (</a:t>
            </a:r>
            <a:r>
              <a:rPr lang="en" sz="1800">
                <a:latin typeface="Roboto Mono Medium"/>
                <a:ea typeface="Roboto Mono Medium"/>
                <a:cs typeface="Roboto Mono Medium"/>
                <a:sym typeface="Roboto Mono Medium"/>
              </a:rPr>
              <a:t>jax.profiler</a:t>
            </a:r>
            <a:r>
              <a:rPr lang="en" sz="1800"/>
              <a:t>) can also output data viewable in TensorBoard for performance analysis.</a:t>
            </a:r>
            <a:endParaRPr sz="1800"/>
          </a:p>
        </p:txBody>
      </p:sp>
      <p:sp>
        <p:nvSpPr>
          <p:cNvPr id="1148" name="Google Shape;1148;p13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(Logging)</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2" name="Shape 1152"/>
        <p:cNvGrpSpPr/>
        <p:nvPr/>
      </p:nvGrpSpPr>
      <p:grpSpPr>
        <a:xfrm>
          <a:off x="0" y="0"/>
          <a:ext cx="0" cy="0"/>
          <a:chOff x="0" y="0"/>
          <a:chExt cx="0" cy="0"/>
        </a:xfrm>
      </p:grpSpPr>
      <p:sp>
        <p:nvSpPr>
          <p:cNvPr id="1153" name="Google Shape;1153;p131"/>
          <p:cNvSpPr txBox="1"/>
          <p:nvPr/>
        </p:nvSpPr>
        <p:spPr>
          <a:xfrm>
            <a:off x="375525" y="1466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Inside training loop (epoch = current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Assume train_loss, val_accuracy are JAX arrays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'Loss/train'</a:t>
            </a:r>
            <a:r>
              <a:rPr lang="en" sz="1200">
                <a:solidFill>
                  <a:srgbClr val="F0F3F6"/>
                </a:solidFill>
                <a:latin typeface="Roboto Mono"/>
                <a:ea typeface="Roboto Mono"/>
                <a:cs typeface="Roboto Mono"/>
                <a:sym typeface="Roboto Mono"/>
              </a:rPr>
              <a:t>, train_loss.item(),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'Accuracy/validation'</a:t>
            </a:r>
            <a:r>
              <a:rPr lang="en" sz="1200">
                <a:solidFill>
                  <a:srgbClr val="F0F3F6"/>
                </a:solidFill>
                <a:latin typeface="Roboto Mono"/>
                <a:ea typeface="Roboto Mono"/>
                <a:cs typeface="Roboto Mono"/>
                <a:sym typeface="Roboto Mono"/>
              </a:rPr>
              <a:t>, val_accuracy.item(),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B757"/>
                </a:solidFill>
                <a:latin typeface="Roboto Mono"/>
                <a:ea typeface="Roboto Mono"/>
                <a:cs typeface="Roboto Mono"/>
                <a:sym typeface="Roboto Mono"/>
              </a:rPr>
              <a:t>                  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Remember writer.close() when done</a:t>
            </a:r>
            <a:endParaRPr sz="1200">
              <a:solidFill>
                <a:srgbClr val="FF9492"/>
              </a:solidFill>
              <a:latin typeface="Roboto Mono"/>
              <a:ea typeface="Roboto Mono"/>
              <a:cs typeface="Roboto Mono"/>
              <a:sym typeface="Roboto Mono"/>
            </a:endParaRPr>
          </a:p>
        </p:txBody>
      </p:sp>
      <p:sp>
        <p:nvSpPr>
          <p:cNvPr id="1154" name="Google Shape;1154;p13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Code Example (Logging Scalars with PyTorch Writer)</a:t>
            </a:r>
            <a:endParaRPr>
              <a:solidFill>
                <a:schemeClr val="lt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2"/>
          <p:cNvSpPr txBox="1"/>
          <p:nvPr>
            <p:ph type="title"/>
          </p:nvPr>
        </p:nvSpPr>
        <p:spPr>
          <a:xfrm>
            <a:off x="962188" y="1896388"/>
            <a:ext cx="78771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from PyTorch:</a:t>
            </a:r>
            <a:endParaRPr/>
          </a:p>
          <a:p>
            <a:pPr indent="0" lvl="0" marL="0" rtl="0" algn="l">
              <a:spcBef>
                <a:spcPts val="0"/>
              </a:spcBef>
              <a:spcAft>
                <a:spcPts val="0"/>
              </a:spcAft>
              <a:buNone/>
            </a:pPr>
            <a:r>
              <a:rPr lang="en" sz="2800"/>
              <a:t>Similarities, Key Differences, &amp; Adaptations</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3"/>
          <p:cNvSpPr txBox="1"/>
          <p:nvPr>
            <p:ph idx="1" type="body"/>
          </p:nvPr>
        </p:nvSpPr>
        <p:spPr>
          <a:xfrm>
            <a:off x="344500" y="1115175"/>
            <a:ext cx="82860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Your PyTorch Toolkit: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a:t>
            </a:r>
            <a:r>
              <a:rPr lang="en" sz="1800"/>
              <a:t> for values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pdb / breakpoint()</a:t>
            </a:r>
            <a:r>
              <a:rPr lang="en" sz="1800"/>
              <a:t> for interactive steps</a:t>
            </a:r>
            <a:endParaRPr sz="1800"/>
          </a:p>
          <a:p>
            <a:pPr indent="-342900" lvl="0" marL="457200" rtl="0" algn="l">
              <a:lnSpc>
                <a:spcPct val="115000"/>
              </a:lnSpc>
              <a:spcBef>
                <a:spcPts val="1000"/>
              </a:spcBef>
              <a:spcAft>
                <a:spcPts val="0"/>
              </a:spcAft>
              <a:buSzPts val="1800"/>
              <a:buChar char="●"/>
            </a:pPr>
            <a:r>
              <a:rPr lang="en" sz="1800"/>
              <a:t>Manual </a:t>
            </a:r>
            <a:r>
              <a:rPr lang="en" sz="1800">
                <a:latin typeface="Roboto Mono Medium"/>
                <a:ea typeface="Roboto Mono Medium"/>
                <a:cs typeface="Roboto Mono Medium"/>
                <a:sym typeface="Roboto Mono Medium"/>
              </a:rPr>
              <a:t>NaN/Inf</a:t>
            </a:r>
            <a:r>
              <a:rPr lang="en" sz="1800"/>
              <a:t> checks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print(model)</a:t>
            </a:r>
            <a:r>
              <a:rPr lang="en" sz="1800"/>
              <a:t> for structure</a:t>
            </a:r>
            <a:endParaRPr sz="1800"/>
          </a:p>
          <a:p>
            <a:pPr indent="-342900" lvl="0" marL="457200" rtl="0" algn="l">
              <a:lnSpc>
                <a:spcPct val="115000"/>
              </a:lnSpc>
              <a:spcBef>
                <a:spcPts val="1000"/>
              </a:spcBef>
              <a:spcAft>
                <a:spcPts val="0"/>
              </a:spcAft>
              <a:buSzPts val="1800"/>
              <a:buChar char="●"/>
            </a:pPr>
            <a:r>
              <a:rPr lang="en" sz="1800"/>
              <a:t>TensorBoard</a:t>
            </a:r>
            <a:endParaRPr sz="1800"/>
          </a:p>
          <a:p>
            <a:pPr indent="-342900" lvl="0" marL="457200" rtl="0" algn="l">
              <a:lnSpc>
                <a:spcPct val="115000"/>
              </a:lnSpc>
              <a:spcBef>
                <a:spcPts val="1000"/>
              </a:spcBef>
              <a:spcAft>
                <a:spcPts val="0"/>
              </a:spcAft>
              <a:buSzPts val="1800"/>
              <a:buChar char="●"/>
            </a:pPr>
            <a:r>
              <a:rPr lang="en" sz="1800"/>
              <a:t>Hooks for intermediate values</a:t>
            </a:r>
            <a:endParaRPr sz="1800"/>
          </a:p>
          <a:p>
            <a:pPr indent="-342900" lvl="0" marL="457200" rtl="0" algn="l">
              <a:lnSpc>
                <a:spcPct val="115000"/>
              </a:lnSpc>
              <a:spcBef>
                <a:spcPts val="1000"/>
              </a:spcBef>
              <a:spcAft>
                <a:spcPts val="1000"/>
              </a:spcAft>
              <a:buSzPts val="1800"/>
              <a:buChar char="●"/>
            </a:pPr>
            <a:r>
              <a:rPr lang="en" sz="1800"/>
              <a:t>Profiler</a:t>
            </a:r>
            <a:endParaRPr sz="1800"/>
          </a:p>
        </p:txBody>
      </p:sp>
      <p:sp>
        <p:nvSpPr>
          <p:cNvPr id="1165" name="Google Shape;1165;p13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34"/>
          <p:cNvSpPr txBox="1"/>
          <p:nvPr>
            <p:ph idx="1" type="body"/>
          </p:nvPr>
        </p:nvSpPr>
        <p:spPr>
          <a:xfrm>
            <a:off x="344500" y="886575"/>
            <a:ext cx="8409000" cy="4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JAX/Flax NNX Analogues:</a:t>
            </a:r>
            <a:endParaRPr sz="1800"/>
          </a:p>
          <a:p>
            <a:pPr indent="-342900" lvl="0" marL="457200" rtl="0" algn="l">
              <a:lnSpc>
                <a:spcPct val="115000"/>
              </a:lnSpc>
              <a:spcBef>
                <a:spcPts val="1000"/>
              </a:spcBef>
              <a:spcAft>
                <a:spcPts val="0"/>
              </a:spcAft>
              <a:buSzPts val="1800"/>
              <a:buChar char="●"/>
            </a:pPr>
            <a:r>
              <a:rPr b="1" lang="en" sz="1800"/>
              <a:t>Value Inspection</a:t>
            </a:r>
            <a:r>
              <a:rPr lang="en" sz="1800"/>
              <a:t>: </a:t>
            </a:r>
            <a:r>
              <a:rPr lang="en" sz="1800">
                <a:latin typeface="Roboto Mono Medium"/>
                <a:ea typeface="Roboto Mono Medium"/>
                <a:cs typeface="Roboto Mono Medium"/>
                <a:sym typeface="Roboto Mono Medium"/>
              </a:rPr>
              <a:t>jax.debug.print()</a:t>
            </a:r>
            <a:r>
              <a:rPr lang="en" sz="1800"/>
              <a:t> (in JIT), </a:t>
            </a:r>
            <a:r>
              <a:rPr lang="en" sz="1800">
                <a:latin typeface="Roboto Mono Medium"/>
                <a:ea typeface="Roboto Mono Medium"/>
                <a:cs typeface="Roboto Mono Medium"/>
                <a:sym typeface="Roboto Mono Medium"/>
              </a:rPr>
              <a:t>print()</a:t>
            </a:r>
            <a:r>
              <a:rPr lang="en" sz="1800"/>
              <a:t>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b="1" lang="en" sz="1800"/>
              <a:t>Interactive Debugging</a:t>
            </a:r>
            <a:r>
              <a:rPr lang="en" sz="1800"/>
              <a:t>: </a:t>
            </a:r>
            <a:r>
              <a:rPr lang="en" sz="1800">
                <a:latin typeface="Roboto Mono Medium"/>
                <a:ea typeface="Roboto Mono Medium"/>
                <a:cs typeface="Roboto Mono Medium"/>
                <a:sym typeface="Roboto Mono Medium"/>
              </a:rPr>
              <a:t>jax.debug.breakpoint</a:t>
            </a:r>
            <a:r>
              <a:rPr lang="en" sz="1800"/>
              <a:t> (in JIT), </a:t>
            </a:r>
            <a:r>
              <a:rPr lang="en" sz="1800">
                <a:latin typeface="Roboto Mono Medium"/>
                <a:ea typeface="Roboto Mono Medium"/>
                <a:cs typeface="Roboto Mono Medium"/>
                <a:sym typeface="Roboto Mono Medium"/>
              </a:rPr>
              <a:t>pdb</a:t>
            </a:r>
            <a:r>
              <a:rPr lang="en" sz="1800"/>
              <a:t> or IDE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a:t>
            </a:r>
            <a:r>
              <a:rPr b="1" lang="en" sz="1800"/>
              <a:t>Checks</a:t>
            </a:r>
            <a:r>
              <a:rPr lang="en" sz="1800"/>
              <a:t>: </a:t>
            </a:r>
            <a:r>
              <a:rPr lang="en" sz="1800">
                <a:latin typeface="Roboto Mono Medium"/>
                <a:ea typeface="Roboto Mono Medium"/>
                <a:cs typeface="Roboto Mono Medium"/>
                <a:sym typeface="Roboto Mono Medium"/>
              </a:rPr>
              <a:t>chex.assert_tree_all_finite</a:t>
            </a:r>
            <a:r>
              <a:rPr lang="en" sz="1800"/>
              <a:t>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Structure Inspection</a:t>
            </a:r>
            <a:r>
              <a:rPr lang="en" sz="1800"/>
              <a:t>: </a:t>
            </a:r>
            <a:r>
              <a:rPr lang="en" sz="1800">
                <a:latin typeface="Roboto Mono Medium"/>
                <a:ea typeface="Roboto Mono Medium"/>
                <a:cs typeface="Roboto Mono Medium"/>
                <a:sym typeface="Roboto Mono Medium"/>
              </a:rPr>
              <a:t>nnx.display(model)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Monitoring</a:t>
            </a:r>
            <a:r>
              <a:rPr lang="en" sz="1800"/>
              <a:t>: TensorBoard (similar setup/usage)</a:t>
            </a:r>
            <a:endParaRPr sz="1800"/>
          </a:p>
          <a:p>
            <a:pPr indent="-342900" lvl="0" marL="457200" rtl="0" algn="l">
              <a:lnSpc>
                <a:spcPct val="115000"/>
              </a:lnSpc>
              <a:spcBef>
                <a:spcPts val="1000"/>
              </a:spcBef>
              <a:spcAft>
                <a:spcPts val="1000"/>
              </a:spcAft>
              <a:buSzPts val="1800"/>
              <a:buChar char="●"/>
            </a:pPr>
            <a:r>
              <a:rPr b="1" lang="en" sz="1800"/>
              <a:t>Assertions</a:t>
            </a:r>
            <a:r>
              <a:rPr lang="en" sz="1800"/>
              <a:t>: Chex (</a:t>
            </a:r>
            <a:r>
              <a:rPr lang="en" sz="1800">
                <a:latin typeface="Roboto Mono Medium"/>
                <a:ea typeface="Roboto Mono Medium"/>
                <a:cs typeface="Roboto Mono Medium"/>
                <a:sym typeface="Roboto Mono Medium"/>
              </a:rPr>
              <a:t>assert_shape</a:t>
            </a:r>
            <a:r>
              <a:rPr lang="en" sz="1800"/>
              <a:t>, etc.)</a:t>
            </a:r>
            <a:endParaRPr sz="1800"/>
          </a:p>
        </p:txBody>
      </p:sp>
      <p:sp>
        <p:nvSpPr>
          <p:cNvPr id="1171" name="Google Shape;1171;p13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35"/>
          <p:cNvSpPr txBox="1"/>
          <p:nvPr>
            <p:ph idx="1" type="body"/>
          </p:nvPr>
        </p:nvSpPr>
        <p:spPr>
          <a:xfrm>
            <a:off x="344500" y="1419975"/>
            <a:ext cx="82860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JIT is King: The biggest change. Debugging often means choosing:</a:t>
            </a:r>
            <a:endParaRPr sz="1800"/>
          </a:p>
          <a:p>
            <a:pPr indent="-342900" lvl="1" marL="914400" rtl="0" algn="l">
              <a:lnSpc>
                <a:spcPct val="115000"/>
              </a:lnSpc>
              <a:spcBef>
                <a:spcPts val="1000"/>
              </a:spcBef>
              <a:spcAft>
                <a:spcPts val="0"/>
              </a:spcAft>
              <a:buSzPts val="1800"/>
              <a:buChar char="○"/>
            </a:pPr>
            <a:r>
              <a:rPr lang="en" sz="1800"/>
              <a:t>Use JAX-specific tools (</a:t>
            </a:r>
            <a:r>
              <a:rPr lang="en" sz="1800">
                <a:latin typeface="Roboto Mono Medium"/>
                <a:ea typeface="Roboto Mono Medium"/>
                <a:cs typeface="Roboto Mono Medium"/>
                <a:sym typeface="Roboto Mono Medium"/>
              </a:rPr>
              <a:t>jax.debug.*</a:t>
            </a:r>
            <a:r>
              <a:rPr lang="en" sz="1800"/>
              <a:t>, Chex + </a:t>
            </a:r>
            <a:r>
              <a:rPr lang="en" sz="1800">
                <a:latin typeface="Roboto Mono Medium"/>
                <a:ea typeface="Roboto Mono Medium"/>
                <a:cs typeface="Roboto Mono Medium"/>
                <a:sym typeface="Roboto Mono Medium"/>
              </a:rPr>
              <a:t>chex.chexify</a:t>
            </a:r>
            <a:r>
              <a:rPr lang="en" sz="1800"/>
              <a:t>) to work within JIT.</a:t>
            </a:r>
            <a:endParaRPr sz="1800"/>
          </a:p>
          <a:p>
            <a:pPr indent="-342900" lvl="1" marL="914400" rtl="0" algn="l">
              <a:lnSpc>
                <a:spcPct val="115000"/>
              </a:lnSpc>
              <a:spcBef>
                <a:spcPts val="1000"/>
              </a:spcBef>
              <a:spcAft>
                <a:spcPts val="1000"/>
              </a:spcAft>
              <a:buSzPts val="1800"/>
              <a:buChar char="○"/>
            </a:pPr>
            <a:r>
              <a:rPr lang="en" sz="1800"/>
              <a:t>Temporarily disable JIT (</a:t>
            </a:r>
            <a:r>
              <a:rPr lang="en" sz="1800">
                <a:latin typeface="Roboto Mono Medium"/>
                <a:ea typeface="Roboto Mono Medium"/>
                <a:cs typeface="Roboto Mono Medium"/>
                <a:sym typeface="Roboto Mono Medium"/>
              </a:rPr>
              <a:t>jax.disable_jit</a:t>
            </a:r>
            <a:r>
              <a:rPr lang="en" sz="1800"/>
              <a:t>) to use standard tools, sacrificing performance.</a:t>
            </a:r>
            <a:endParaRPr sz="1800"/>
          </a:p>
        </p:txBody>
      </p:sp>
      <p:sp>
        <p:nvSpPr>
          <p:cNvPr id="1177" name="Google Shape;1177;p13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36"/>
          <p:cNvSpPr txBox="1"/>
          <p:nvPr>
            <p:ph idx="1" type="body"/>
          </p:nvPr>
        </p:nvSpPr>
        <p:spPr>
          <a:xfrm>
            <a:off x="344500" y="1267575"/>
            <a:ext cx="82860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Hooks vs. Functional Style: PyTorch uses hooks heavily. JAX/NNX leans towards:</a:t>
            </a:r>
            <a:endParaRPr sz="1800"/>
          </a:p>
          <a:p>
            <a:pPr indent="-342900" lvl="1" marL="914400" rtl="0" algn="l">
              <a:lnSpc>
                <a:spcPct val="115000"/>
              </a:lnSpc>
              <a:spcBef>
                <a:spcPts val="1000"/>
              </a:spcBef>
              <a:spcAft>
                <a:spcPts val="0"/>
              </a:spcAft>
              <a:buSzPts val="1800"/>
              <a:buChar char="○"/>
            </a:pPr>
            <a:r>
              <a:rPr lang="en" sz="1800"/>
              <a:t>Returning intermediate values explicitly from functions (e.g., using </a:t>
            </a:r>
            <a:r>
              <a:rPr lang="en" sz="1800">
                <a:latin typeface="Roboto Mono Medium"/>
                <a:ea typeface="Roboto Mono Medium"/>
                <a:cs typeface="Roboto Mono Medium"/>
                <a:sym typeface="Roboto Mono Medium"/>
              </a:rPr>
              <a:t>has_aux=True</a:t>
            </a:r>
            <a:r>
              <a:rPr lang="en" sz="1800"/>
              <a:t> in </a:t>
            </a:r>
            <a:r>
              <a:rPr lang="en" sz="1800">
                <a:latin typeface="Roboto Mono Medium"/>
                <a:ea typeface="Roboto Mono Medium"/>
                <a:cs typeface="Roboto Mono Medium"/>
                <a:sym typeface="Roboto Mono Medium"/>
              </a:rPr>
              <a:t>jax.grad</a:t>
            </a:r>
            <a:r>
              <a:rPr lang="en" sz="1800"/>
              <a:t>).</a:t>
            </a:r>
            <a:endParaRPr sz="1800"/>
          </a:p>
          <a:p>
            <a:pPr indent="-342900" lvl="1" marL="914400" rtl="0" algn="l">
              <a:lnSpc>
                <a:spcPct val="115000"/>
              </a:lnSpc>
              <a:spcBef>
                <a:spcPts val="1000"/>
              </a:spcBef>
              <a:spcAft>
                <a:spcPts val="0"/>
              </a:spcAft>
              <a:buSzPts val="1800"/>
              <a:buChar char="○"/>
            </a:pPr>
            <a:r>
              <a:rPr lang="en" sz="1800"/>
              <a:t>Using </a:t>
            </a:r>
            <a:r>
              <a:rPr lang="en" sz="1800">
                <a:latin typeface="Roboto Mono Medium"/>
                <a:ea typeface="Roboto Mono Medium"/>
                <a:cs typeface="Roboto Mono Medium"/>
                <a:sym typeface="Roboto Mono Medium"/>
              </a:rPr>
              <a:t>jax.debug.callback</a:t>
            </a:r>
            <a:r>
              <a:rPr lang="en" sz="1800"/>
              <a:t> for more complex host interactions.</a:t>
            </a:r>
            <a:endParaRPr sz="1800"/>
          </a:p>
          <a:p>
            <a:pPr indent="-342900" lvl="1" marL="914400" rtl="0" algn="l">
              <a:lnSpc>
                <a:spcPct val="115000"/>
              </a:lnSpc>
              <a:spcBef>
                <a:spcPts val="1000"/>
              </a:spcBef>
              <a:spcAft>
                <a:spcPts val="1000"/>
              </a:spcAft>
              <a:buSzPts val="1800"/>
              <a:buChar char="○"/>
            </a:pPr>
            <a:r>
              <a:rPr lang="en" sz="1800"/>
              <a:t>Transforming functions (like gradient transforms) instead of in-place modification.</a:t>
            </a:r>
            <a:endParaRPr sz="1800"/>
          </a:p>
        </p:txBody>
      </p:sp>
      <p:sp>
        <p:nvSpPr>
          <p:cNvPr id="1183" name="Google Shape;1183;p136"/>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1" name="Shape 921"/>
        <p:cNvGrpSpPr/>
        <p:nvPr/>
      </p:nvGrpSpPr>
      <p:grpSpPr>
        <a:xfrm>
          <a:off x="0" y="0"/>
          <a:ext cx="0" cy="0"/>
          <a:chOff x="0" y="0"/>
          <a:chExt cx="0" cy="0"/>
        </a:xfrm>
      </p:grpSpPr>
      <p:sp>
        <p:nvSpPr>
          <p:cNvPr id="922" name="Google Shape;922;p9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compute_intermediate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"Standard print (tracer):"</a:t>
            </a:r>
            <a:r>
              <a:rPr lang="en" sz="1200">
                <a:solidFill>
                  <a:srgbClr val="F0F3F6"/>
                </a:solidFill>
                <a:latin typeface="Roboto Mono"/>
                <a:ea typeface="Roboto Mono"/>
                <a:cs typeface="Roboto Mono"/>
                <a:sym typeface="Roboto Mono"/>
              </a:rPr>
              <a:t>, y)   </a:t>
            </a:r>
            <a:r>
              <a:rPr lang="en" sz="1200">
                <a:solidFill>
                  <a:srgbClr val="BDC4CC"/>
                </a:solidFill>
                <a:latin typeface="Roboto Mono"/>
                <a:ea typeface="Roboto Mono"/>
                <a:cs typeface="Roboto Mono"/>
                <a:sym typeface="Roboto Mono"/>
              </a:rPr>
              <a:t># Sees tracers during compilation</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Sees runtime values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"jax.debug.print</a:t>
            </a:r>
            <a:r>
              <a:rPr lang="en" sz="1200">
                <a:solidFill>
                  <a:srgbClr val="ADDCFF"/>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(runtime value):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 ordered=True)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compute_intermediate(jnp.array(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Standard print (tracer): Traced&lt;ShapedArray(float32)...&gt;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jax.debug.print (runtime value): 10.0</a:t>
            </a:r>
            <a:endParaRPr sz="1200">
              <a:solidFill>
                <a:srgbClr val="FF9492"/>
              </a:solidFill>
              <a:latin typeface="Roboto Mono"/>
              <a:ea typeface="Roboto Mono"/>
              <a:cs typeface="Roboto Mono"/>
              <a:sym typeface="Roboto Mono"/>
            </a:endParaRPr>
          </a:p>
        </p:txBody>
      </p:sp>
      <p:sp>
        <p:nvSpPr>
          <p:cNvPr id="923" name="Google Shape;923;p9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t>
            </a:r>
            <a:r>
              <a:rPr lang="en">
                <a:solidFill>
                  <a:schemeClr val="lt2"/>
                </a:solidFill>
                <a:latin typeface="Roboto Mono Medium"/>
                <a:ea typeface="Roboto Mono Medium"/>
                <a:cs typeface="Roboto Mono Medium"/>
                <a:sym typeface="Roboto Mono Medium"/>
              </a:rPr>
              <a:t>printf</a:t>
            </a:r>
            <a:r>
              <a:rPr lang="en">
                <a:solidFill>
                  <a:schemeClr val="lt2"/>
                </a:solidFill>
              </a:rPr>
              <a:t> Debugging" in JAX: </a:t>
            </a:r>
            <a:r>
              <a:rPr lang="en">
                <a:solidFill>
                  <a:schemeClr val="lt2"/>
                </a:solidFill>
                <a:latin typeface="Roboto Mono Medium"/>
                <a:ea typeface="Roboto Mono Medium"/>
                <a:cs typeface="Roboto Mono Medium"/>
                <a:sym typeface="Roboto Mono Medium"/>
              </a:rPr>
              <a:t>jax.debug.print()</a:t>
            </a:r>
            <a:endParaRPr>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7"/>
          <p:cNvSpPr txBox="1"/>
          <p:nvPr>
            <p:ph idx="1" type="body"/>
          </p:nvPr>
        </p:nvSpPr>
        <p:spPr>
          <a:xfrm>
            <a:off x="344500" y="1267575"/>
            <a:ext cx="82860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 Management</a:t>
            </a:r>
            <a:r>
              <a:rPr lang="en" sz="1800"/>
              <a:t>: NNX uses explicit state in mutable Python objects. Need to be mindful of how state (Params, BatchNorm stats) is handled across JAX transformations (pass as args/kwargs, use </a:t>
            </a:r>
            <a:r>
              <a:rPr lang="en" sz="1800">
                <a:latin typeface="Roboto Mono Medium"/>
                <a:ea typeface="Roboto Mono Medium"/>
                <a:cs typeface="Roboto Mono Medium"/>
                <a:sym typeface="Roboto Mono Medium"/>
              </a:rPr>
              <a:t>nnx.split/nnx.merge</a:t>
            </a:r>
            <a:r>
              <a:rPr lang="en" sz="1800"/>
              <a:t>).</a:t>
            </a:r>
            <a:endParaRPr sz="1800"/>
          </a:p>
          <a:p>
            <a:pPr indent="-342900" lvl="0" marL="457200" rtl="0" algn="l">
              <a:lnSpc>
                <a:spcPct val="115000"/>
              </a:lnSpc>
              <a:spcBef>
                <a:spcPts val="1000"/>
              </a:spcBef>
              <a:spcAft>
                <a:spcPts val="1000"/>
              </a:spcAft>
              <a:buSzPts val="1800"/>
              <a:buChar char="●"/>
            </a:pPr>
            <a:r>
              <a:rPr b="1" lang="en" sz="1800"/>
              <a:t>Error Messages</a:t>
            </a:r>
            <a:r>
              <a:rPr lang="en" sz="1800"/>
              <a:t>: JIT compilation can sometimes obscure error origins. Using </a:t>
            </a:r>
            <a:r>
              <a:rPr lang="en" sz="1800">
                <a:latin typeface="Roboto Mono Medium"/>
                <a:ea typeface="Roboto Mono Medium"/>
                <a:cs typeface="Roboto Mono Medium"/>
                <a:sym typeface="Roboto Mono Medium"/>
              </a:rPr>
              <a:t>jax_debug_nans</a:t>
            </a:r>
            <a:r>
              <a:rPr lang="en" sz="1800"/>
              <a:t>, Chex, or </a:t>
            </a:r>
            <a:r>
              <a:rPr lang="en" sz="1800">
                <a:latin typeface="Roboto Mono Medium"/>
                <a:ea typeface="Roboto Mono Medium"/>
                <a:cs typeface="Roboto Mono Medium"/>
                <a:sym typeface="Roboto Mono Medium"/>
              </a:rPr>
              <a:t>jax.disable_jit</a:t>
            </a:r>
            <a:r>
              <a:rPr lang="en" sz="1800"/>
              <a:t> helps pinpoint issues more accurately.</a:t>
            </a:r>
            <a:endParaRPr sz="1800"/>
          </a:p>
        </p:txBody>
      </p:sp>
      <p:sp>
        <p:nvSpPr>
          <p:cNvPr id="1189" name="Google Shape;1189;p13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38"/>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Debugging Workflow</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9"/>
          <p:cNvSpPr txBox="1"/>
          <p:nvPr>
            <p:ph idx="1" type="body"/>
          </p:nvPr>
        </p:nvSpPr>
        <p:spPr>
          <a:xfrm>
            <a:off x="344500" y="1267575"/>
            <a:ext cx="8286000" cy="180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Static Checks First:</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nnx.display()</a:t>
            </a:r>
            <a:r>
              <a:rPr lang="en" sz="1800"/>
              <a:t> to verify model/optimizer structure and initial state.</a:t>
            </a:r>
            <a:endParaRPr sz="1800"/>
          </a:p>
          <a:p>
            <a:pPr indent="-342900" lvl="0" marL="457200" rtl="0" algn="l">
              <a:lnSpc>
                <a:spcPct val="115000"/>
              </a:lnSpc>
              <a:spcBef>
                <a:spcPts val="1000"/>
              </a:spcBef>
              <a:spcAft>
                <a:spcPts val="0"/>
              </a:spcAft>
              <a:buSzPts val="1800"/>
              <a:buChar char="●"/>
            </a:pPr>
            <a:r>
              <a:rPr lang="en" sz="1800"/>
              <a:t>Add Chex static assertions (</a:t>
            </a:r>
            <a:r>
              <a:rPr lang="en" sz="1800">
                <a:latin typeface="Roboto Mono Medium"/>
                <a:ea typeface="Roboto Mono Medium"/>
                <a:cs typeface="Roboto Mono Medium"/>
                <a:sym typeface="Roboto Mono Medium"/>
              </a:rPr>
              <a:t>assert_shape, assert_type</a:t>
            </a:r>
            <a:r>
              <a:rPr lang="en" sz="1800"/>
              <a:t>) liberally.</a:t>
            </a:r>
            <a:endParaRPr sz="1800"/>
          </a:p>
          <a:p>
            <a:pPr indent="-342900" lvl="0" marL="457200" rtl="0" algn="l">
              <a:lnSpc>
                <a:spcPct val="115000"/>
              </a:lnSpc>
              <a:spcBef>
                <a:spcPts val="1000"/>
              </a:spcBef>
              <a:spcAft>
                <a:spcPts val="1000"/>
              </a:spcAft>
              <a:buSzPts val="1800"/>
              <a:buChar char="●"/>
            </a:pPr>
            <a:r>
              <a:rPr lang="en" sz="1800"/>
              <a:t>Manually check input/output shapes outside JIT.</a:t>
            </a:r>
            <a:endParaRPr sz="1800"/>
          </a:p>
        </p:txBody>
      </p:sp>
      <p:sp>
        <p:nvSpPr>
          <p:cNvPr id="1200" name="Google Shape;1200;p13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0"/>
          <p:cNvSpPr txBox="1"/>
          <p:nvPr>
            <p:ph idx="1" type="body"/>
          </p:nvPr>
        </p:nvSpPr>
        <p:spPr>
          <a:xfrm>
            <a:off x="344500" y="1267575"/>
            <a:ext cx="82860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Runtime Issues within JIT: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Use </a:t>
            </a:r>
            <a:r>
              <a:rPr lang="en" sz="1800">
                <a:latin typeface="Roboto Mono Medium"/>
                <a:ea typeface="Roboto Mono Medium"/>
                <a:cs typeface="Roboto Mono Medium"/>
                <a:sym typeface="Roboto Mono Medium"/>
              </a:rPr>
              <a:t>chex.assert_tree_all_finite + @chex.chexify, </a:t>
            </a:r>
            <a:r>
              <a:rPr lang="en" sz="1800"/>
              <a:t>or enable </a:t>
            </a:r>
            <a:r>
              <a:rPr lang="en" sz="1800">
                <a:latin typeface="Roboto Mono Medium"/>
                <a:ea typeface="Roboto Mono Medium"/>
                <a:cs typeface="Roboto Mono Medium"/>
                <a:sym typeface="Roboto Mono Medium"/>
              </a:rPr>
              <a:t>jax_debug_nans.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Inspect values: Use </a:t>
            </a:r>
            <a:r>
              <a:rPr lang="en" sz="1800">
                <a:latin typeface="Roboto Mono Medium"/>
                <a:ea typeface="Roboto Mono Medium"/>
                <a:cs typeface="Roboto Mono Medium"/>
                <a:sym typeface="Roboto Mono Medium"/>
              </a:rPr>
              <a:t>jax.debug.print</a:t>
            </a:r>
            <a:r>
              <a:rPr lang="en" sz="1800"/>
              <a:t>.</a:t>
            </a:r>
            <a:endParaRPr sz="1800"/>
          </a:p>
          <a:p>
            <a:pPr indent="-342900" lvl="0" marL="457200" rtl="0" algn="l">
              <a:lnSpc>
                <a:spcPct val="115000"/>
              </a:lnSpc>
              <a:spcBef>
                <a:spcPts val="1000"/>
              </a:spcBef>
              <a:spcAft>
                <a:spcPts val="1000"/>
              </a:spcAft>
              <a:buSzPts val="1800"/>
              <a:buChar char="●"/>
            </a:pPr>
            <a:r>
              <a:rPr lang="en" sz="1800"/>
              <a:t>Interactive step-through: Use </a:t>
            </a:r>
            <a:r>
              <a:rPr lang="en" sz="1800">
                <a:latin typeface="Roboto Mono Medium"/>
                <a:ea typeface="Roboto Mono Medium"/>
                <a:cs typeface="Roboto Mono Medium"/>
                <a:sym typeface="Roboto Mono Medium"/>
              </a:rPr>
              <a:t>jax.debug.breakpoint</a:t>
            </a:r>
            <a:r>
              <a:rPr lang="en" sz="1800"/>
              <a:t>.</a:t>
            </a:r>
            <a:endParaRPr sz="1800"/>
          </a:p>
        </p:txBody>
      </p:sp>
      <p:sp>
        <p:nvSpPr>
          <p:cNvPr id="1206" name="Google Shape;1206;p14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41"/>
          <p:cNvSpPr txBox="1"/>
          <p:nvPr>
            <p:ph idx="1" type="body"/>
          </p:nvPr>
        </p:nvSpPr>
        <p:spPr>
          <a:xfrm>
            <a:off x="344500" y="12675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Complex Issues / Need Standard Tools:</a:t>
            </a:r>
            <a:endParaRPr sz="1800"/>
          </a:p>
          <a:p>
            <a:pPr indent="-342900" lvl="0" marL="457200" rtl="0" algn="l">
              <a:lnSpc>
                <a:spcPct val="115000"/>
              </a:lnSpc>
              <a:spcBef>
                <a:spcPts val="1000"/>
              </a:spcBef>
              <a:spcAft>
                <a:spcPts val="0"/>
              </a:spcAft>
              <a:buSzPts val="1800"/>
              <a:buChar char="●"/>
            </a:pPr>
            <a:r>
              <a:rPr lang="en" sz="1800"/>
              <a:t>Temporarily use with </a:t>
            </a:r>
            <a:r>
              <a:rPr lang="en" sz="1800">
                <a:latin typeface="Roboto Mono Medium"/>
                <a:ea typeface="Roboto Mono Medium"/>
                <a:cs typeface="Roboto Mono Medium"/>
                <a:sym typeface="Roboto Mono Medium"/>
              </a:rPr>
              <a:t>jax.disable_jit()</a:t>
            </a:r>
            <a:r>
              <a:rPr lang="en" sz="1800"/>
              <a:t>: around the problematic code.</a:t>
            </a:r>
            <a:endParaRPr sz="1800"/>
          </a:p>
          <a:p>
            <a:pPr indent="-342900" lvl="0" marL="457200" rtl="0" algn="l">
              <a:lnSpc>
                <a:spcPct val="115000"/>
              </a:lnSpc>
              <a:spcBef>
                <a:spcPts val="1000"/>
              </a:spcBef>
              <a:spcAft>
                <a:spcPts val="1000"/>
              </a:spcAft>
              <a:buSzPts val="1800"/>
              <a:buChar char="●"/>
            </a:pPr>
            <a:r>
              <a:rPr lang="en" sz="1800"/>
              <a:t>Use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or IDE debugger</a:t>
            </a:r>
            <a:r>
              <a:rPr lang="en" sz="1800"/>
              <a:t>.</a:t>
            </a:r>
            <a:endParaRPr sz="1800"/>
          </a:p>
        </p:txBody>
      </p:sp>
      <p:sp>
        <p:nvSpPr>
          <p:cNvPr id="1212" name="Google Shape;1212;p141"/>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42"/>
          <p:cNvSpPr txBox="1"/>
          <p:nvPr>
            <p:ph idx="1" type="body"/>
          </p:nvPr>
        </p:nvSpPr>
        <p:spPr>
          <a:xfrm>
            <a:off x="344500" y="14199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Performance Issues:</a:t>
            </a:r>
            <a:endParaRPr sz="1800"/>
          </a:p>
          <a:p>
            <a:pPr indent="-342900" lvl="0" marL="457200" rtl="0" algn="l">
              <a:lnSpc>
                <a:spcPct val="115000"/>
              </a:lnSpc>
              <a:spcBef>
                <a:spcPts val="1000"/>
              </a:spcBef>
              <a:spcAft>
                <a:spcPts val="0"/>
              </a:spcAft>
              <a:buSzPts val="1800"/>
              <a:buChar char="●"/>
            </a:pPr>
            <a:r>
              <a:rPr lang="en" sz="1800"/>
              <a:t>Suspect re-compilation? Use </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1000"/>
              </a:spcAft>
              <a:buSzPts val="1800"/>
              <a:buChar char="●"/>
            </a:pPr>
            <a:r>
              <a:rPr lang="en" sz="1800"/>
              <a:t>Bottlenecks? Use </a:t>
            </a:r>
            <a:r>
              <a:rPr lang="en" sz="1800">
                <a:latin typeface="Roboto Mono Medium"/>
                <a:ea typeface="Roboto Mono Medium"/>
                <a:cs typeface="Roboto Mono Medium"/>
                <a:sym typeface="Roboto Mono Medium"/>
              </a:rPr>
              <a:t>jax.profiler</a:t>
            </a:r>
            <a:r>
              <a:rPr lang="en" sz="1800"/>
              <a:t> (+ TensorBoard).</a:t>
            </a:r>
            <a:endParaRPr sz="1800"/>
          </a:p>
        </p:txBody>
      </p:sp>
      <p:sp>
        <p:nvSpPr>
          <p:cNvPr id="1218" name="Google Shape;1218;p14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43"/>
          <p:cNvSpPr txBox="1"/>
          <p:nvPr>
            <p:ph idx="1" type="body"/>
          </p:nvPr>
        </p:nvSpPr>
        <p:spPr>
          <a:xfrm>
            <a:off x="344500" y="1267575"/>
            <a:ext cx="8286000" cy="90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Monitor Continuously:</a:t>
            </a:r>
            <a:endParaRPr sz="1800"/>
          </a:p>
          <a:p>
            <a:pPr indent="-342900" lvl="0" marL="457200" rtl="0" algn="l">
              <a:lnSpc>
                <a:spcPct val="115000"/>
              </a:lnSpc>
              <a:spcBef>
                <a:spcPts val="1000"/>
              </a:spcBef>
              <a:spcAft>
                <a:spcPts val="0"/>
              </a:spcAft>
              <a:buSzPts val="1800"/>
              <a:buChar char="●"/>
            </a:pPr>
            <a:r>
              <a:rPr lang="en" sz="1800"/>
              <a:t>Integrate TensorBoard early for logging metrics and visualization.</a:t>
            </a:r>
            <a:endParaRPr sz="1800"/>
          </a:p>
        </p:txBody>
      </p:sp>
      <p:sp>
        <p:nvSpPr>
          <p:cNvPr id="1224" name="Google Shape;1224;p14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4"/>
          <p:cNvSpPr txBox="1"/>
          <p:nvPr>
            <p:ph idx="1" type="body"/>
          </p:nvPr>
        </p:nvSpPr>
        <p:spPr>
          <a:xfrm>
            <a:off x="344500" y="1267575"/>
            <a:ext cx="8286000" cy="346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Debugging JAX/NNX requires adapting from PyTorch's eager-first model due to JIT.</a:t>
            </a:r>
            <a:endParaRPr sz="1800"/>
          </a:p>
          <a:p>
            <a:pPr indent="-342900" lvl="0" marL="457200" rtl="0" algn="l">
              <a:lnSpc>
                <a:spcPct val="115000"/>
              </a:lnSpc>
              <a:spcBef>
                <a:spcPts val="1000"/>
              </a:spcBef>
              <a:spcAft>
                <a:spcPts val="0"/>
              </a:spcAft>
              <a:buSzPts val="1800"/>
              <a:buChar char="●"/>
            </a:pPr>
            <a:r>
              <a:rPr lang="en" sz="1800"/>
              <a:t>Master the JAX toolkit: </a:t>
            </a:r>
            <a:r>
              <a:rPr lang="en" sz="1800">
                <a:latin typeface="Roboto Mono Medium"/>
                <a:ea typeface="Roboto Mono Medium"/>
                <a:cs typeface="Roboto Mono Medium"/>
                <a:sym typeface="Roboto Mono Medium"/>
              </a:rPr>
              <a:t>jax.debug.print, jax.debug.breakpoint</a:t>
            </a:r>
            <a:r>
              <a:rPr lang="en" sz="1800"/>
              <a:t>.</a:t>
            </a:r>
            <a:endParaRPr sz="1800"/>
          </a:p>
          <a:p>
            <a:pPr indent="-342900" lvl="0" marL="457200" rtl="0" algn="l">
              <a:lnSpc>
                <a:spcPct val="115000"/>
              </a:lnSpc>
              <a:spcBef>
                <a:spcPts val="1000"/>
              </a:spcBef>
              <a:spcAft>
                <a:spcPts val="0"/>
              </a:spcAft>
              <a:buSzPts val="1800"/>
              <a:buChar char="●"/>
            </a:pPr>
            <a:r>
              <a:rPr lang="en" sz="1800"/>
              <a:t>Know when to use the "escape hatch":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t>Leverage Flax NNX's inspectability: </a:t>
            </a:r>
            <a:r>
              <a:rPr lang="en" sz="1800">
                <a:latin typeface="Roboto Mono Medium"/>
                <a:ea typeface="Roboto Mono Medium"/>
                <a:cs typeface="Roboto Mono Medium"/>
                <a:sym typeface="Roboto Mono Medium"/>
              </a:rPr>
              <a:t>nnx.display()</a:t>
            </a:r>
            <a:r>
              <a:rPr lang="en" sz="1800"/>
              <a:t>.</a:t>
            </a:r>
            <a:endParaRPr sz="1800"/>
          </a:p>
          <a:p>
            <a:pPr indent="-342900" lvl="0" marL="457200" rtl="0" algn="l">
              <a:lnSpc>
                <a:spcPct val="115000"/>
              </a:lnSpc>
              <a:spcBef>
                <a:spcPts val="1000"/>
              </a:spcBef>
              <a:spcAft>
                <a:spcPts val="0"/>
              </a:spcAft>
              <a:buSzPts val="1800"/>
              <a:buChar char="●"/>
            </a:pPr>
            <a:r>
              <a:rPr lang="en" sz="1800"/>
              <a:t>Build robustness with Chex assertions (static, value +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Monitor effectively with TensorBoard.</a:t>
            </a:r>
            <a:endParaRPr sz="1800"/>
          </a:p>
          <a:p>
            <a:pPr indent="-342900" lvl="0" marL="457200" rtl="0" algn="l">
              <a:lnSpc>
                <a:spcPct val="115000"/>
              </a:lnSpc>
              <a:spcBef>
                <a:spcPts val="1000"/>
              </a:spcBef>
              <a:spcAft>
                <a:spcPts val="1000"/>
              </a:spcAft>
              <a:buSzPts val="1800"/>
              <a:buChar char="●"/>
            </a:pPr>
            <a:r>
              <a:rPr lang="en" sz="1800"/>
              <a:t>Choose the right tool for the specific debugging task.</a:t>
            </a:r>
            <a:endParaRPr sz="1800"/>
          </a:p>
        </p:txBody>
      </p:sp>
      <p:sp>
        <p:nvSpPr>
          <p:cNvPr id="1230" name="Google Shape;1230;p144"/>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45"/>
          <p:cNvSpPr txBox="1"/>
          <p:nvPr>
            <p:ph idx="1" type="body"/>
          </p:nvPr>
        </p:nvSpPr>
        <p:spPr>
          <a:xfrm>
            <a:off x="344500" y="1572375"/>
            <a:ext cx="5672100" cy="2213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4"/>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6"/>
              </a:rPr>
              <a:t>https://chex.readthedocs.io</a:t>
            </a:r>
            <a:endParaRPr sz="2400">
              <a:solidFill>
                <a:schemeClr val="lt1"/>
              </a:solidFill>
            </a:endParaRPr>
          </a:p>
        </p:txBody>
      </p:sp>
      <p:sp>
        <p:nvSpPr>
          <p:cNvPr id="1236" name="Google Shape;1236;p14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237" name="Google Shape;1237;p145"/>
          <p:cNvPicPr preferRelativeResize="0"/>
          <p:nvPr/>
        </p:nvPicPr>
        <p:blipFill>
          <a:blip r:embed="rId7">
            <a:alphaModFix/>
          </a:blip>
          <a:stretch>
            <a:fillRect/>
          </a:stretch>
        </p:blipFill>
        <p:spPr>
          <a:xfrm>
            <a:off x="6555975" y="1775363"/>
            <a:ext cx="2180375" cy="12646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46"/>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243" name="Google Shape;1243;p146"/>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244" name="Google Shape;1244;p146"/>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3"/>
          <p:cNvSpPr txBox="1"/>
          <p:nvPr>
            <p:ph idx="1" type="body"/>
          </p:nvPr>
        </p:nvSpPr>
        <p:spPr>
          <a:xfrm>
            <a:off x="344500" y="1496175"/>
            <a:ext cx="7980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pdb.set_trace()</a:t>
            </a:r>
            <a:r>
              <a:rPr lang="en" sz="1800"/>
              <a:t> or </a:t>
            </a:r>
            <a:r>
              <a:rPr lang="en" sz="1800">
                <a:latin typeface="Roboto Mono Medium"/>
                <a:ea typeface="Roboto Mono Medium"/>
                <a:cs typeface="Roboto Mono Medium"/>
                <a:sym typeface="Roboto Mono Medium"/>
              </a:rPr>
              <a:t>breakpoint()</a:t>
            </a:r>
            <a:r>
              <a:rPr lang="en" sz="1800"/>
              <a:t> for use inside transformed functions.</a:t>
            </a:r>
            <a:endParaRPr sz="1800"/>
          </a:p>
          <a:p>
            <a:pPr indent="-342900" lvl="0" marL="457200" rtl="0" algn="l">
              <a:lnSpc>
                <a:spcPct val="115000"/>
              </a:lnSpc>
              <a:spcBef>
                <a:spcPts val="1000"/>
              </a:spcBef>
              <a:spcAft>
                <a:spcPts val="0"/>
              </a:spcAft>
              <a:buSzPts val="1800"/>
              <a:buChar char="●"/>
            </a:pPr>
            <a:r>
              <a:rPr lang="en" sz="1800"/>
              <a:t>Pauses execution at runtime within the compiled code.</a:t>
            </a:r>
            <a:endParaRPr sz="1800"/>
          </a:p>
          <a:p>
            <a:pPr indent="-342900" lvl="0" marL="457200" rtl="0" algn="l">
              <a:lnSpc>
                <a:spcPct val="115000"/>
              </a:lnSpc>
              <a:spcBef>
                <a:spcPts val="1000"/>
              </a:spcBef>
              <a:spcAft>
                <a:spcPts val="0"/>
              </a:spcAft>
              <a:buSzPts val="1800"/>
              <a:buChar char="●"/>
            </a:pPr>
            <a:r>
              <a:rPr lang="en" sz="1800"/>
              <a:t>Provides a (</a:t>
            </a:r>
            <a:r>
              <a:rPr lang="en" sz="1800">
                <a:latin typeface="Roboto Mono Medium"/>
                <a:ea typeface="Roboto Mono Medium"/>
                <a:cs typeface="Roboto Mono Medium"/>
                <a:sym typeface="Roboto Mono Medium"/>
              </a:rPr>
              <a:t>jaxdb</a:t>
            </a:r>
            <a:r>
              <a:rPr lang="en" sz="1800"/>
              <a:t>) prompt similar to </a:t>
            </a:r>
            <a:r>
              <a:rPr lang="en" sz="1800">
                <a:latin typeface="Roboto Mono Medium"/>
                <a:ea typeface="Roboto Mono Medium"/>
                <a:cs typeface="Roboto Mono Medium"/>
                <a:sym typeface="Roboto Mono Medium"/>
              </a:rPr>
              <a:t>pdb</a:t>
            </a:r>
            <a:r>
              <a:rPr lang="en" sz="1800"/>
              <a:t>.</a:t>
            </a:r>
            <a:endParaRPr sz="1800"/>
          </a:p>
          <a:p>
            <a:pPr indent="-342900" lvl="0" marL="457200" rtl="0" algn="l">
              <a:lnSpc>
                <a:spcPct val="115000"/>
              </a:lnSpc>
              <a:spcBef>
                <a:spcPts val="1000"/>
              </a:spcBef>
              <a:spcAft>
                <a:spcPts val="0"/>
              </a:spcAft>
              <a:buSzPts val="1800"/>
              <a:buChar char="●"/>
            </a:pPr>
            <a:r>
              <a:rPr lang="en" sz="1800"/>
              <a:t>Allows inspecting runtime values of variables in the JAX context</a:t>
            </a:r>
            <a:br>
              <a:rPr lang="en" sz="1800"/>
            </a:br>
            <a:r>
              <a:rPr lang="en" sz="1800"/>
              <a:t>(</a:t>
            </a:r>
            <a:r>
              <a:rPr lang="en" sz="1800">
                <a:latin typeface="Roboto Mono Medium"/>
                <a:ea typeface="Roboto Mono Medium"/>
                <a:cs typeface="Roboto Mono Medium"/>
                <a:sym typeface="Roboto Mono Medium"/>
              </a:rPr>
              <a:t>p variable_name</a:t>
            </a:r>
            <a:r>
              <a:rPr lang="en" sz="1800"/>
              <a:t>).</a:t>
            </a:r>
            <a:endParaRPr sz="1800"/>
          </a:p>
          <a:p>
            <a:pPr indent="-342900" lvl="0" marL="457200" rtl="0" algn="l">
              <a:lnSpc>
                <a:spcPct val="115000"/>
              </a:lnSpc>
              <a:spcBef>
                <a:spcPts val="1000"/>
              </a:spcBef>
              <a:spcAft>
                <a:spcPts val="0"/>
              </a:spcAft>
              <a:buSzPts val="1800"/>
              <a:buChar char="●"/>
            </a:pPr>
            <a:r>
              <a:rPr lang="en" sz="1800"/>
              <a:t>Use </a:t>
            </a:r>
            <a:r>
              <a:rPr b="1" lang="en" sz="1800"/>
              <a:t>c</a:t>
            </a:r>
            <a:r>
              <a:rPr lang="en" sz="1800"/>
              <a:t> to continue, </a:t>
            </a:r>
            <a:r>
              <a:rPr b="1" lang="en" sz="1800"/>
              <a:t>q</a:t>
            </a:r>
            <a:r>
              <a:rPr lang="en" sz="1800"/>
              <a:t> to quit.</a:t>
            </a:r>
            <a:endParaRPr sz="1800"/>
          </a:p>
          <a:p>
            <a:pPr indent="-342900" lvl="0" marL="457200" rtl="0" algn="l">
              <a:lnSpc>
                <a:spcPct val="115000"/>
              </a:lnSpc>
              <a:spcBef>
                <a:spcPts val="1000"/>
              </a:spcBef>
              <a:spcAft>
                <a:spcPts val="1000"/>
              </a:spcAft>
              <a:buSzPts val="1800"/>
              <a:buChar char="●"/>
            </a:pPr>
            <a:r>
              <a:rPr lang="en" sz="1800"/>
              <a:t>Can be made conditional using </a:t>
            </a:r>
            <a:r>
              <a:rPr lang="en" sz="1800">
                <a:latin typeface="Roboto Mono Medium"/>
                <a:ea typeface="Roboto Mono Medium"/>
                <a:cs typeface="Roboto Mono Medium"/>
                <a:sym typeface="Roboto Mono Medium"/>
              </a:rPr>
              <a:t>jax.lax.cond()</a:t>
            </a:r>
            <a:r>
              <a:rPr lang="en" sz="1800"/>
              <a:t>.</a:t>
            </a:r>
            <a:endParaRPr sz="1800"/>
          </a:p>
        </p:txBody>
      </p:sp>
      <p:sp>
        <p:nvSpPr>
          <p:cNvPr id="929" name="Google Shape;929;p93"/>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Interactive Debugging in JIT: </a:t>
            </a:r>
            <a:r>
              <a:rPr lang="en">
                <a:latin typeface="Roboto Mono Medium"/>
                <a:ea typeface="Roboto Mono Medium"/>
                <a:cs typeface="Roboto Mono Medium"/>
                <a:sym typeface="Roboto Mono Medium"/>
              </a:rPr>
              <a:t>jax.debug.breakpoint()</a:t>
            </a:r>
            <a:endParaRPr>
              <a:latin typeface="Roboto Mono Medium"/>
              <a:ea typeface="Roboto Mono Medium"/>
              <a:cs typeface="Roboto Mono Medium"/>
              <a:sym typeface="Roboto Mon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3" name="Shape 933"/>
        <p:cNvGrpSpPr/>
        <p:nvPr/>
      </p:nvGrpSpPr>
      <p:grpSpPr>
        <a:xfrm>
          <a:off x="0" y="0"/>
          <a:ext cx="0" cy="0"/>
          <a:chOff x="0" y="0"/>
          <a:chExt cx="0" cy="0"/>
        </a:xfrm>
      </p:grpSpPr>
      <p:sp>
        <p:nvSpPr>
          <p:cNvPr id="934" name="Google Shape;934;p94"/>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check_value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jnp.sin(x)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"Value before breakpoint: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jax.debug.breakpoint() </a:t>
            </a:r>
            <a:r>
              <a:rPr lang="en" sz="1200">
                <a:solidFill>
                  <a:srgbClr val="BDC4CC"/>
                </a:solidFill>
                <a:latin typeface="Roboto Mono"/>
                <a:ea typeface="Roboto Mono"/>
                <a:cs typeface="Roboto Mono"/>
                <a:sym typeface="Roboto Mono"/>
              </a:rPr>
              <a:t># Execution pauses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jnp.cos(y)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check_value(jnp.array(</a:t>
            </a:r>
            <a:r>
              <a:rPr lang="en" sz="1200">
                <a:solidFill>
                  <a:srgbClr val="91CBFF"/>
                </a:solidFill>
                <a:latin typeface="Roboto Mono"/>
                <a:ea typeface="Roboto Mono"/>
                <a:cs typeface="Roboto Mono"/>
                <a:sym typeface="Roboto Mono"/>
              </a:rPr>
              <a:t>0.5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 Value before breakpoint: 0.47942555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p 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Array(0.47942555, dtype=float32)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c</a:t>
            </a:r>
            <a:endParaRPr sz="1200">
              <a:solidFill>
                <a:srgbClr val="FF9492"/>
              </a:solidFill>
              <a:latin typeface="Roboto Mono"/>
              <a:ea typeface="Roboto Mono"/>
              <a:cs typeface="Roboto Mono"/>
              <a:sym typeface="Roboto Mono"/>
            </a:endParaRPr>
          </a:p>
        </p:txBody>
      </p:sp>
      <p:sp>
        <p:nvSpPr>
          <p:cNvPr id="935" name="Google Shape;935;p94"/>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Interactive Debugging in JIT: </a:t>
            </a:r>
            <a:r>
              <a:rPr lang="en">
                <a:solidFill>
                  <a:schemeClr val="lt2"/>
                </a:solidFill>
                <a:latin typeface="Roboto Mono Medium"/>
                <a:ea typeface="Roboto Mono Medium"/>
                <a:cs typeface="Roboto Mono Medium"/>
                <a:sym typeface="Roboto Mono Medium"/>
              </a:rPr>
              <a:t>jax.debug.breakpoint()</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5"/>
          <p:cNvSpPr txBox="1"/>
          <p:nvPr>
            <p:ph idx="1" type="body"/>
          </p:nvPr>
        </p:nvSpPr>
        <p:spPr>
          <a:xfrm>
            <a:off x="344500" y="1343775"/>
            <a:ext cx="81444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verify data layout across devices in distributed settings with sharding.</a:t>
            </a:r>
            <a:endParaRPr sz="1800"/>
          </a:p>
          <a:p>
            <a:pPr indent="-342900" lvl="0" marL="457200" rtl="0" algn="l">
              <a:lnSpc>
                <a:spcPct val="115000"/>
              </a:lnSpc>
              <a:spcBef>
                <a:spcPts val="1000"/>
              </a:spcBef>
              <a:spcAft>
                <a:spcPts val="0"/>
              </a:spcAft>
              <a:buSzPts val="1800"/>
              <a:buChar char="●"/>
            </a:pPr>
            <a:r>
              <a:rPr b="1" lang="en" sz="1800"/>
              <a:t>Tool</a:t>
            </a:r>
            <a:r>
              <a:rPr lang="en" sz="1800"/>
              <a:t>: </a:t>
            </a:r>
            <a:r>
              <a:rPr lang="en" sz="1800">
                <a:latin typeface="Roboto Mono Medium"/>
                <a:ea typeface="Roboto Mono Medium"/>
                <a:cs typeface="Roboto Mono Medium"/>
                <a:sym typeface="Roboto Mono Medium"/>
              </a:rPr>
              <a:t>jax.debug.visualize_array_sharding(array)</a:t>
            </a:r>
            <a:r>
              <a:rPr lang="en" sz="1800"/>
              <a:t> prints text diagram of layout.</a:t>
            </a:r>
            <a:endParaRPr sz="1800"/>
          </a:p>
          <a:p>
            <a:pPr indent="-342900" lvl="0" marL="457200" rtl="0" algn="l">
              <a:lnSpc>
                <a:spcPct val="115000"/>
              </a:lnSpc>
              <a:spcBef>
                <a:spcPts val="1000"/>
              </a:spcBef>
              <a:spcAft>
                <a:spcPts val="0"/>
              </a:spcAft>
              <a:buSzPts val="1800"/>
              <a:buChar char="●"/>
            </a:pPr>
            <a:r>
              <a:rPr b="1" lang="en" sz="1800"/>
              <a:t>How it Works</a:t>
            </a:r>
            <a:r>
              <a:rPr lang="en" sz="1800"/>
              <a:t>: Shows which data slice is on which device ID at runtime.</a:t>
            </a:r>
            <a:endParaRPr sz="1800"/>
          </a:p>
          <a:p>
            <a:pPr indent="-342900" lvl="0" marL="457200" rtl="0" algn="l">
              <a:lnSpc>
                <a:spcPct val="115000"/>
              </a:lnSpc>
              <a:spcBef>
                <a:spcPts val="1000"/>
              </a:spcBef>
              <a:spcAft>
                <a:spcPts val="1000"/>
              </a:spcAft>
              <a:buSzPts val="1800"/>
              <a:buChar char="●"/>
            </a:pPr>
            <a:r>
              <a:rPr b="1" lang="en" sz="1800"/>
              <a:t>Usage</a:t>
            </a:r>
            <a:r>
              <a:rPr lang="en" sz="1800"/>
              <a:t>: Call inside JIT/distributed functions to check sharding from </a:t>
            </a:r>
            <a:r>
              <a:rPr lang="en" sz="1800">
                <a:latin typeface="Roboto Mono Medium"/>
                <a:ea typeface="Roboto Mono Medium"/>
                <a:cs typeface="Roboto Mono Medium"/>
                <a:sym typeface="Roboto Mono Medium"/>
              </a:rPr>
              <a:t>Mesh/PartitionSpec</a:t>
            </a:r>
            <a:r>
              <a:rPr lang="en" sz="1800"/>
              <a:t>.</a:t>
            </a:r>
            <a:endParaRPr sz="1800"/>
          </a:p>
        </p:txBody>
      </p:sp>
      <p:sp>
        <p:nvSpPr>
          <p:cNvPr id="941" name="Google Shape;941;p95"/>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Visualizing Data Layout: </a:t>
            </a:r>
            <a:r>
              <a:rPr lang="en" sz="2000">
                <a:latin typeface="Roboto Mono Medium"/>
                <a:ea typeface="Roboto Mono Medium"/>
                <a:cs typeface="Roboto Mono Medium"/>
                <a:sym typeface="Roboto Mono Medium"/>
              </a:rPr>
              <a:t>jax.debug.visualize_array_sharding</a:t>
            </a:r>
            <a:endParaRPr sz="2000">
              <a:latin typeface="Roboto Mono Medium"/>
              <a:ea typeface="Roboto Mono Medium"/>
              <a:cs typeface="Roboto Mono Medium"/>
              <a:sym typeface="Roboto Mon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5" name="Shape 945"/>
        <p:cNvGrpSpPr/>
        <p:nvPr/>
      </p:nvGrpSpPr>
      <p:grpSpPr>
        <a:xfrm>
          <a:off x="0" y="0"/>
          <a:ext cx="0" cy="0"/>
          <a:chOff x="0" y="0"/>
          <a:chExt cx="0" cy="0"/>
        </a:xfrm>
      </p:grpSpPr>
      <p:sp>
        <p:nvSpPr>
          <p:cNvPr id="946" name="Google Shape;946;p96"/>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Assume mesh setup (e.g., 2x2)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mesh = Mesh(devices, ('data',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 = PartitionSpec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jax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my_distributed_func</a:t>
            </a:r>
            <a:r>
              <a:rPr lang="en" sz="1200">
                <a:solidFill>
                  <a:srgbClr val="ECEFF1"/>
                </a:solidFill>
                <a:latin typeface="Roboto Mono"/>
                <a:ea typeface="Roboto Mono"/>
                <a:cs typeface="Roboto Mono"/>
                <a:sym typeface="Roboto Mono"/>
              </a:rPr>
              <a:t>(x_sharded):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Visualize input array layout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Input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jax.debug.visualize_array_sharding(x_sharded)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x_sharded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F06292"/>
                </a:solidFill>
                <a:latin typeface="Roboto Mono"/>
                <a:ea typeface="Roboto Mono"/>
                <a:cs typeface="Roboto Mono"/>
                <a:sym typeface="Roboto Mono"/>
              </a:rPr>
              <a:t> #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Output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jax.debug.visualize_array_sharding(y)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47" name="Google Shape;947;p96"/>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latin typeface="Roboto Mono Medium"/>
                <a:ea typeface="Roboto Mono Medium"/>
                <a:cs typeface="Roboto Mono Medium"/>
                <a:sym typeface="Roboto Mono Medium"/>
              </a:rPr>
              <a:t>visualize_array_sharding</a:t>
            </a:r>
            <a:r>
              <a:rPr lang="en">
                <a:solidFill>
                  <a:schemeClr val="lt2"/>
                </a:solidFill>
              </a:rPr>
              <a:t> Code Example</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